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9" autoAdjust="0"/>
    <p:restoredTop sz="94689" autoAdjust="0"/>
  </p:normalViewPr>
  <p:slideViewPr>
    <p:cSldViewPr>
      <p:cViewPr>
        <p:scale>
          <a:sx n="89" d="100"/>
          <a:sy n="89" d="100"/>
        </p:scale>
        <p:origin x="-72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image" Target="../media/image9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05675-4E9E-4EE1-9748-F3E1CB579316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D0CAC-CE69-4589-A5E4-F820B0593257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6010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EDF261B-A24D-4443-81B2-8699002D43BA}" type="slidenum">
              <a:rPr lang="es-ES" smtClean="0"/>
              <a:pPr>
                <a:defRPr/>
              </a:pPr>
              <a:t>5</a:t>
            </a:fld>
            <a:endParaRPr lang="es-ES" dirty="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z="100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5E51D6-CD82-474E-9C8E-6DD57E29E89C}" type="slidenum">
              <a:rPr lang="es-ES"/>
              <a:pPr>
                <a:defRPr/>
              </a:pPr>
              <a:t>42</a:t>
            </a:fld>
            <a:endParaRPr lang="es-E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4062FB-B284-41C7-8002-8314BB709171}" type="slidenum">
              <a:rPr lang="es-ES"/>
              <a:pPr>
                <a:defRPr/>
              </a:pPr>
              <a:t>43</a:t>
            </a:fld>
            <a:endParaRPr lang="es-E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3921E48-95D7-48A2-813A-1D0BBF26C690}" type="slidenum">
              <a:rPr lang="es-ES"/>
              <a:pPr>
                <a:defRPr/>
              </a:pPr>
              <a:t>44</a:t>
            </a:fld>
            <a:endParaRPr lang="es-E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4EA53DB-F59E-4169-8B05-AAD1ABD10166}" type="slidenum">
              <a:rPr lang="es-ES"/>
              <a:pPr>
                <a:defRPr/>
              </a:pPr>
              <a:t>45</a:t>
            </a:fld>
            <a:endParaRPr lang="es-E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smtClean="0"/>
          </a:p>
        </p:txBody>
      </p:sp>
      <p:sp>
        <p:nvSpPr>
          <p:cNvPr id="38916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A19909B-3DE1-41BE-8EA7-4F5E50FF8DA9}" type="slidenum">
              <a:rPr lang="es-MX" smtClean="0"/>
              <a:pPr>
                <a:defRPr/>
              </a:pPr>
              <a:t>8</a:t>
            </a:fld>
            <a:endParaRPr lang="es-MX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MX" smtClean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A1DC90EF-D8BD-4305-A51C-ACFB6961D204}" type="slidenum">
              <a:rPr lang="es-MX" smtClean="0"/>
              <a:pPr>
                <a:defRPr/>
              </a:pPr>
              <a:t>9</a:t>
            </a:fld>
            <a:endParaRPr lang="es-MX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6216378-895C-4480-8F77-A6F01D41BD11}" type="slidenum">
              <a:rPr lang="es-ES" smtClean="0"/>
              <a:pPr>
                <a:defRPr/>
              </a:pPr>
              <a:t>20</a:t>
            </a:fld>
            <a:endParaRPr lang="es-ES" dirty="0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183F8D50-07CD-4BE0-BC57-ADFBA04C3C91}" type="slidenum">
              <a:rPr lang="es-ES" smtClean="0"/>
              <a:pPr>
                <a:defRPr/>
              </a:pPr>
              <a:t>36</a:t>
            </a:fld>
            <a:endParaRPr lang="es-ES" dirty="0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A46BB4E-8A9D-4CEE-8768-C92CE8EBB72C}" type="slidenum">
              <a:rPr lang="es-ES" smtClean="0"/>
              <a:pPr>
                <a:defRPr/>
              </a:pPr>
              <a:t>38</a:t>
            </a:fld>
            <a:endParaRPr lang="es-ES" dirty="0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8B10FA6-E7C0-424A-A758-37CCE8888E7A}" type="slidenum">
              <a:rPr lang="es-ES"/>
              <a:pPr>
                <a:defRPr/>
              </a:pPr>
              <a:t>39</a:t>
            </a:fld>
            <a:endParaRPr lang="es-E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57300" y="200025"/>
            <a:ext cx="4416425" cy="3311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0038" y="3709988"/>
            <a:ext cx="6269037" cy="51006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009466-30BE-41FF-A6D9-96D87794C933}" type="slidenum">
              <a:rPr lang="es-ES"/>
              <a:pPr>
                <a:defRPr/>
              </a:pPr>
              <a:t>40</a:t>
            </a:fld>
            <a:endParaRPr lang="es-ES" dirty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B41DD49-F2ED-4933-9494-0CC2EE496B79}" type="slidenum">
              <a:rPr lang="es-ES"/>
              <a:pPr>
                <a:defRPr/>
              </a:pPr>
              <a:t>41</a:t>
            </a:fld>
            <a:endParaRPr lang="es-E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57300" y="200025"/>
            <a:ext cx="4416425" cy="33115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0038" y="3709988"/>
            <a:ext cx="6269037" cy="5100637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D179F-4CD3-4387-A079-FA1552586E24}" type="datetimeFigureOut">
              <a:rPr lang="es-MX" smtClean="0"/>
              <a:pPr/>
              <a:t>13/10/2011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76FCA-39F5-407D-BCB2-B36ADAAF07EF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4.png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gi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91.png"/><Relationship Id="rId9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4.png"/><Relationship Id="rId4" Type="http://schemas.openxmlformats.org/officeDocument/2006/relationships/oleObject" Target="../embeddings/oleObject4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3.png"/><Relationship Id="rId4" Type="http://schemas.openxmlformats.org/officeDocument/2006/relationships/oleObject" Target="../embeddings/oleObject5.bin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607324" y="535760"/>
            <a:ext cx="5715037" cy="6357982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12500"/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2 Proceso alternativo"/>
          <p:cNvSpPr/>
          <p:nvPr/>
        </p:nvSpPr>
        <p:spPr>
          <a:xfrm>
            <a:off x="857224" y="1142984"/>
            <a:ext cx="7072362" cy="4286280"/>
          </a:xfrm>
          <a:prstGeom prst="flowChartAlternateProcess">
            <a:avLst/>
          </a:prstGeom>
          <a:noFill/>
          <a:ln>
            <a:solidFill>
              <a:srgbClr val="7030A0"/>
            </a:solidFill>
          </a:ln>
          <a:scene3d>
            <a:camera prst="perspectiveAbove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sz="4800" dirty="0">
                <a:latin typeface="Aharoni" pitchFamily="2" charset="-79"/>
                <a:cs typeface="Aharoni" pitchFamily="2" charset="-79"/>
              </a:rPr>
              <a:t>ANATOMIA  </a:t>
            </a:r>
            <a:r>
              <a:rPr lang="es-MX" sz="4800" dirty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APARATO DIGESTIVO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428625"/>
            <a:ext cx="4765675" cy="6072188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3 Rectángulo"/>
          <p:cNvSpPr/>
          <p:nvPr/>
        </p:nvSpPr>
        <p:spPr>
          <a:xfrm>
            <a:off x="3143250" y="1285875"/>
            <a:ext cx="1000125" cy="1500188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sp>
        <p:nvSpPr>
          <p:cNvPr id="5" name="4 Rectángulo"/>
          <p:cNvSpPr/>
          <p:nvPr/>
        </p:nvSpPr>
        <p:spPr>
          <a:xfrm>
            <a:off x="3143250" y="2786063"/>
            <a:ext cx="1000125" cy="92868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sp>
        <p:nvSpPr>
          <p:cNvPr id="6" name="5 Rectángulo"/>
          <p:cNvSpPr/>
          <p:nvPr/>
        </p:nvSpPr>
        <p:spPr>
          <a:xfrm>
            <a:off x="3143250" y="3714750"/>
            <a:ext cx="1000125" cy="1000125"/>
          </a:xfrm>
          <a:prstGeom prst="rect">
            <a:avLst/>
          </a:prstGeom>
          <a:noFill/>
          <a:ln>
            <a:solidFill>
              <a:srgbClr val="1E602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sp>
        <p:nvSpPr>
          <p:cNvPr id="7" name="6 CuadroTexto"/>
          <p:cNvSpPr txBox="1"/>
          <p:nvPr/>
        </p:nvSpPr>
        <p:spPr>
          <a:xfrm>
            <a:off x="928662" y="2000240"/>
            <a:ext cx="2214563" cy="523875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MX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</a:rPr>
              <a:t>Nasofaringe</a:t>
            </a:r>
            <a:endParaRPr lang="es-MX" sz="28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214414" y="3071810"/>
            <a:ext cx="2000263" cy="523220"/>
          </a:xfrm>
          <a:prstGeom prst="rect">
            <a:avLst/>
          </a:prstGeom>
          <a:noFill/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+mn-cs"/>
              </a:rPr>
              <a:t>Orofaringe</a:t>
            </a:r>
            <a:endParaRPr lang="es-MX" sz="2800" dirty="0">
              <a:solidFill>
                <a:schemeClr val="accent1">
                  <a:lumMod val="50000"/>
                </a:schemeClr>
              </a:solidFill>
              <a:latin typeface="+mj-lt"/>
              <a:cs typeface="+mn-cs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285750" y="500063"/>
          <a:ext cx="3360994" cy="579120"/>
        </p:xfrm>
        <a:graphic>
          <a:graphicData uri="http://schemas.openxmlformats.org/drawingml/2006/table">
            <a:tbl>
              <a:tblPr/>
              <a:tblGrid>
                <a:gridCol w="3360994"/>
              </a:tblGrid>
              <a:tr h="337457">
                <a:tc>
                  <a:txBody>
                    <a:bodyPr/>
                    <a:lstStyle/>
                    <a:p>
                      <a:r>
                        <a:rPr lang="es-MX" sz="3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Aharoni" pitchFamily="2" charset="-79"/>
                          <a:cs typeface="Aharoni" pitchFamily="2" charset="-79"/>
                        </a:rPr>
                        <a:t>FARINGE</a:t>
                      </a:r>
                      <a:endParaRPr lang="es-MX" sz="3200" dirty="0">
                        <a:solidFill>
                          <a:schemeClr val="bg2">
                            <a:lumMod val="10000"/>
                          </a:schemeClr>
                        </a:solidFill>
                        <a:latin typeface="Aharoni" pitchFamily="2" charset="-79"/>
                        <a:cs typeface="Aharoni" pitchFamily="2" charset="-79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1357290" y="4143380"/>
            <a:ext cx="2071702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MX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cs typeface="+mn-cs"/>
              </a:rPr>
              <a:t>Laringofaringe</a:t>
            </a:r>
            <a:endParaRPr lang="es-MX" sz="2000" dirty="0">
              <a:solidFill>
                <a:schemeClr val="accent1">
                  <a:lumMod val="50000"/>
                </a:schemeClr>
              </a:solidFill>
              <a:latin typeface="+mj-lt"/>
              <a:cs typeface="+mn-cs"/>
            </a:endParaRPr>
          </a:p>
        </p:txBody>
      </p:sp>
      <p:cxnSp>
        <p:nvCxnSpPr>
          <p:cNvPr id="12" name="11 Conector recto de flecha"/>
          <p:cNvCxnSpPr/>
          <p:nvPr/>
        </p:nvCxnSpPr>
        <p:spPr>
          <a:xfrm flipV="1">
            <a:off x="1714500" y="5929313"/>
            <a:ext cx="2857500" cy="5715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6" name="12 CuadroTexto"/>
          <p:cNvSpPr txBox="1">
            <a:spLocks noChangeArrowheads="1"/>
          </p:cNvSpPr>
          <p:nvPr/>
        </p:nvSpPr>
        <p:spPr bwMode="auto">
          <a:xfrm>
            <a:off x="214313" y="6072188"/>
            <a:ext cx="1643062" cy="461962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Esófago</a:t>
            </a:r>
          </a:p>
        </p:txBody>
      </p:sp>
      <p:cxnSp>
        <p:nvCxnSpPr>
          <p:cNvPr id="15" name="14 Conector recto de flecha"/>
          <p:cNvCxnSpPr/>
          <p:nvPr/>
        </p:nvCxnSpPr>
        <p:spPr>
          <a:xfrm rot="5400000" flipH="1" flipV="1">
            <a:off x="964407" y="3393281"/>
            <a:ext cx="1428750" cy="107156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78" name="15 CuadroTexto"/>
          <p:cNvSpPr txBox="1">
            <a:spLocks noChangeArrowheads="1"/>
          </p:cNvSpPr>
          <p:nvPr/>
        </p:nvSpPr>
        <p:spPr bwMode="auto">
          <a:xfrm>
            <a:off x="0" y="4429125"/>
            <a:ext cx="1285875" cy="461963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Lengua</a:t>
            </a:r>
          </a:p>
        </p:txBody>
      </p:sp>
      <p:cxnSp>
        <p:nvCxnSpPr>
          <p:cNvPr id="17" name="16 Conector recto de flecha"/>
          <p:cNvCxnSpPr/>
          <p:nvPr/>
        </p:nvCxnSpPr>
        <p:spPr>
          <a:xfrm>
            <a:off x="2143125" y="5715000"/>
            <a:ext cx="1785938" cy="539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17 CuadroTexto"/>
          <p:cNvSpPr txBox="1"/>
          <p:nvPr/>
        </p:nvSpPr>
        <p:spPr>
          <a:xfrm>
            <a:off x="785813" y="5500688"/>
            <a:ext cx="1428750" cy="46196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latin typeface="+mj-lt"/>
                <a:cs typeface="+mn-cs"/>
              </a:rPr>
              <a:t>Tráquea</a:t>
            </a:r>
          </a:p>
        </p:txBody>
      </p:sp>
      <p:pic>
        <p:nvPicPr>
          <p:cNvPr id="15381" name="15 Imagen" descr="C:\Users\IXCHEL\Pictures\CALA7WG4CAIYQS3CCATXNUOHCAK14V99CALY21H7CABA6VL3CAXU50FHCA474RI9CA12B0T6CA50MX21CAB4NFGUCAR0UFB1CAXZ5T4SCA5OFLP0CAIS4RXCCA2ZDZKECASIWO9TCAH6R6V0CAVM76H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0"/>
            <a:ext cx="2643208" cy="2500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Below"/>
            <a:lightRig rig="threePt" dir="t"/>
          </a:scene3d>
          <a:sp3d>
            <a:bevelT w="165100" prst="coolSlant"/>
          </a:sp3d>
        </p:spPr>
      </p:pic>
      <p:cxnSp>
        <p:nvCxnSpPr>
          <p:cNvPr id="25" name="24 Conector recto de flecha"/>
          <p:cNvCxnSpPr/>
          <p:nvPr/>
        </p:nvCxnSpPr>
        <p:spPr>
          <a:xfrm flipV="1">
            <a:off x="2000250" y="4786313"/>
            <a:ext cx="1428750" cy="35718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25 CuadroTexto"/>
          <p:cNvSpPr txBox="1"/>
          <p:nvPr/>
        </p:nvSpPr>
        <p:spPr>
          <a:xfrm>
            <a:off x="928688" y="4929188"/>
            <a:ext cx="1071562" cy="3381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</a:rPr>
              <a:t>epiglotis</a:t>
            </a:r>
          </a:p>
        </p:txBody>
      </p:sp>
      <p:sp>
        <p:nvSpPr>
          <p:cNvPr id="27" name="26 Rectángulo"/>
          <p:cNvSpPr/>
          <p:nvPr/>
        </p:nvSpPr>
        <p:spPr>
          <a:xfrm>
            <a:off x="4929190" y="2071678"/>
            <a:ext cx="3929090" cy="4429156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  <a:sp3d>
            <a:bevelT prst="angle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s-MX" sz="2000" dirty="0">
                <a:latin typeface="Comic Sans MS" pitchFamily="66" charset="0"/>
                <a:cs typeface="Aharoni" pitchFamily="2" charset="-79"/>
              </a:rPr>
              <a:t>La faringe, el pasaje a los sistemas respiratorio y digestivo.</a:t>
            </a:r>
          </a:p>
          <a:p>
            <a:pPr>
              <a:defRPr/>
            </a:pPr>
            <a:r>
              <a:rPr lang="es-MX" sz="2000" dirty="0">
                <a:latin typeface="Comic Sans MS" pitchFamily="66" charset="0"/>
                <a:cs typeface="Aharoni" pitchFamily="2" charset="-79"/>
              </a:rPr>
              <a:t>conducto con forma  de embudo que se extiende desde las coanas u orificios posteriores de las fosas nasales. La faringe está constituida por músculo esquelético y revestida por mucosa y comprende tres partes: la nasofaringe, la Orofaringe y la Laringofaringe.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 l="33334" b="3226"/>
          <a:stretch>
            <a:fillRect/>
          </a:stretch>
        </p:blipFill>
        <p:spPr bwMode="auto">
          <a:xfrm>
            <a:off x="5786438" y="928688"/>
            <a:ext cx="2857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 cstate="print"/>
          <a:srcRect l="38335" b="2597"/>
          <a:stretch>
            <a:fillRect/>
          </a:stretch>
        </p:blipFill>
        <p:spPr bwMode="auto">
          <a:xfrm>
            <a:off x="6000750" y="2071688"/>
            <a:ext cx="26431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4" cstate="print"/>
          <a:srcRect l="38335" b="4761"/>
          <a:stretch>
            <a:fillRect/>
          </a:stretch>
        </p:blipFill>
        <p:spPr bwMode="auto">
          <a:xfrm>
            <a:off x="6000750" y="3500438"/>
            <a:ext cx="2643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6 Rectángulo"/>
          <p:cNvSpPr>
            <a:spLocks noChangeArrowheads="1"/>
          </p:cNvSpPr>
          <p:nvPr/>
        </p:nvSpPr>
        <p:spPr bwMode="auto">
          <a:xfrm>
            <a:off x="4143375" y="285750"/>
            <a:ext cx="45005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>
                <a:solidFill>
                  <a:srgbClr val="FF0000"/>
                </a:solidFill>
              </a:rPr>
              <a:t>ESOFAGO.</a:t>
            </a:r>
          </a:p>
          <a:p>
            <a:r>
              <a:rPr lang="es-MX"/>
              <a:t>Es un tubo muscular que mide unos 25cm de longitud, y un diámetro de 2 a 3 cm. </a:t>
            </a:r>
          </a:p>
          <a:p>
            <a:r>
              <a:rPr lang="es-MX"/>
              <a:t>Situado por detrás de la tráquea.</a:t>
            </a:r>
          </a:p>
        </p:txBody>
      </p:sp>
      <p:sp>
        <p:nvSpPr>
          <p:cNvPr id="8" name="7 Redondear rectángulo de esquina sencilla"/>
          <p:cNvSpPr/>
          <p:nvPr/>
        </p:nvSpPr>
        <p:spPr>
          <a:xfrm>
            <a:off x="285750" y="4714875"/>
            <a:ext cx="8858250" cy="1857375"/>
          </a:xfrm>
          <a:prstGeom prst="round1Rect">
            <a:avLst/>
          </a:prstGeom>
          <a:solidFill>
            <a:srgbClr val="FF9966"/>
          </a:solidFill>
          <a:effectLst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dirty="0"/>
              <a:t>Comienza en el límite inferior de la Laringofaringe Formado por fibras musculares de dos tipos longitudinales y circulares recubiertas por mucosa.</a:t>
            </a:r>
          </a:p>
          <a:p>
            <a:pPr algn="ctr">
              <a:defRPr/>
            </a:pPr>
            <a:r>
              <a:rPr lang="es-MX" dirty="0"/>
              <a:t>A través de este conducto los alimentos son transportados hasta el estómago.</a:t>
            </a:r>
          </a:p>
        </p:txBody>
      </p:sp>
      <p:pic>
        <p:nvPicPr>
          <p:cNvPr id="18439" name="8 Imagen" descr="Imagen108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571500" y="1000125"/>
            <a:ext cx="2039938" cy="3624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cxnSp>
        <p:nvCxnSpPr>
          <p:cNvPr id="11" name="10 Conector recto de flecha"/>
          <p:cNvCxnSpPr/>
          <p:nvPr/>
        </p:nvCxnSpPr>
        <p:spPr>
          <a:xfrm rot="10800000" flipV="1">
            <a:off x="1285875" y="3071813"/>
            <a:ext cx="1285875" cy="7143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11 CuadroTexto"/>
          <p:cNvSpPr txBox="1"/>
          <p:nvPr/>
        </p:nvSpPr>
        <p:spPr>
          <a:xfrm>
            <a:off x="2571736" y="2857497"/>
            <a:ext cx="928694" cy="30777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MX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+mn-cs"/>
              </a:rPr>
              <a:t>ESÓFAGO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0" y="2000250"/>
            <a:ext cx="830263" cy="255588"/>
          </a:xfrm>
          <a:prstGeom prst="rect">
            <a:avLst/>
          </a:prstGeom>
          <a:solidFill>
            <a:srgbClr val="FFFFFF"/>
          </a:solidFill>
          <a:ln w="9525" cap="rnd">
            <a:solidFill>
              <a:schemeClr val="tx2">
                <a:lumMod val="95000"/>
                <a:lumOff val="5000"/>
              </a:schemeClr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  <a:defRPr/>
            </a:pPr>
            <a:r>
              <a:rPr lang="es-MX" sz="1200" dirty="0">
                <a:latin typeface="Calibri" pitchFamily="34" charset="0"/>
                <a:cs typeface="+mn-cs"/>
              </a:rPr>
              <a:t>TRÁQUEA</a:t>
            </a:r>
            <a:endParaRPr lang="es-MX" sz="1200" dirty="0">
              <a:cs typeface="+mn-cs"/>
            </a:endParaRP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642938" y="2214563"/>
            <a:ext cx="606425" cy="0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6398" name="Text Box 9"/>
          <p:cNvSpPr txBox="1">
            <a:spLocks noChangeArrowheads="1"/>
          </p:cNvSpPr>
          <p:nvPr/>
        </p:nvSpPr>
        <p:spPr bwMode="auto">
          <a:xfrm>
            <a:off x="2143125" y="1500188"/>
            <a:ext cx="1428750" cy="357187"/>
          </a:xfrm>
          <a:prstGeom prst="rect">
            <a:avLst/>
          </a:prstGeom>
          <a:solidFill>
            <a:schemeClr val="bg1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CAYADO AÓRTICO</a:t>
            </a:r>
            <a:endParaRPr lang="es-MX" sz="1200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H="1">
            <a:off x="1500188" y="1714500"/>
            <a:ext cx="714375" cy="285750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6400" name="Text Box 11"/>
          <p:cNvSpPr txBox="1">
            <a:spLocks noChangeArrowheads="1"/>
          </p:cNvSpPr>
          <p:nvPr/>
        </p:nvSpPr>
        <p:spPr bwMode="auto">
          <a:xfrm>
            <a:off x="2214563" y="2143125"/>
            <a:ext cx="1408112" cy="347663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AORTA TORÁCICA</a:t>
            </a:r>
            <a:endParaRPr lang="es-MX" sz="1200"/>
          </a:p>
        </p:txBody>
      </p:sp>
      <p:sp>
        <p:nvSpPr>
          <p:cNvPr id="13324" name="Line 12"/>
          <p:cNvSpPr>
            <a:spLocks noChangeShapeType="1"/>
          </p:cNvSpPr>
          <p:nvPr/>
        </p:nvSpPr>
        <p:spPr bwMode="auto">
          <a:xfrm flipH="1">
            <a:off x="1571625" y="2357438"/>
            <a:ext cx="642938" cy="285750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6402" name="Text Box 13"/>
          <p:cNvSpPr txBox="1">
            <a:spLocks noChangeArrowheads="1"/>
          </p:cNvSpPr>
          <p:nvPr/>
        </p:nvSpPr>
        <p:spPr bwMode="auto">
          <a:xfrm>
            <a:off x="3000375" y="4429125"/>
            <a:ext cx="935038" cy="244475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ESTÓMAGO</a:t>
            </a:r>
            <a:endParaRPr lang="es-MX" sz="1200"/>
          </a:p>
        </p:txBody>
      </p:sp>
      <p:sp>
        <p:nvSpPr>
          <p:cNvPr id="13326" name="Line 14"/>
          <p:cNvSpPr>
            <a:spLocks noChangeShapeType="1"/>
          </p:cNvSpPr>
          <p:nvPr/>
        </p:nvSpPr>
        <p:spPr bwMode="auto">
          <a:xfrm flipH="1" flipV="1">
            <a:off x="2000250" y="4357688"/>
            <a:ext cx="1000125" cy="214312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6404" name="Text Box 15"/>
          <p:cNvSpPr txBox="1">
            <a:spLocks noChangeArrowheads="1"/>
          </p:cNvSpPr>
          <p:nvPr/>
        </p:nvSpPr>
        <p:spPr bwMode="auto">
          <a:xfrm>
            <a:off x="0" y="4143375"/>
            <a:ext cx="857250" cy="285750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CARDIAS</a:t>
            </a:r>
            <a:endParaRPr lang="es-MX" sz="1200"/>
          </a:p>
        </p:txBody>
      </p:sp>
      <p:sp>
        <p:nvSpPr>
          <p:cNvPr id="16405" name="Text Box 16"/>
          <p:cNvSpPr txBox="1">
            <a:spLocks noChangeArrowheads="1"/>
          </p:cNvSpPr>
          <p:nvPr/>
        </p:nvSpPr>
        <p:spPr bwMode="auto">
          <a:xfrm>
            <a:off x="0" y="3000375"/>
            <a:ext cx="928688" cy="428625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HIATO ESOFÁGICO</a:t>
            </a:r>
            <a:endParaRPr lang="es-MX" sz="1200"/>
          </a:p>
        </p:txBody>
      </p:sp>
      <p:sp>
        <p:nvSpPr>
          <p:cNvPr id="16406" name="Text Box 17"/>
          <p:cNvSpPr txBox="1">
            <a:spLocks noChangeArrowheads="1"/>
          </p:cNvSpPr>
          <p:nvPr/>
        </p:nvSpPr>
        <p:spPr bwMode="auto">
          <a:xfrm>
            <a:off x="3071813" y="3357563"/>
            <a:ext cx="1000125" cy="285750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200">
                <a:latin typeface="Calibri" pitchFamily="34" charset="0"/>
              </a:rPr>
              <a:t>DIAFRAGMA</a:t>
            </a:r>
            <a:endParaRPr lang="es-MX" sz="1200"/>
          </a:p>
        </p:txBody>
      </p:sp>
      <p:sp>
        <p:nvSpPr>
          <p:cNvPr id="13330" name="Line 18"/>
          <p:cNvSpPr>
            <a:spLocks noChangeShapeType="1"/>
          </p:cNvSpPr>
          <p:nvPr/>
        </p:nvSpPr>
        <p:spPr bwMode="auto">
          <a:xfrm flipH="1">
            <a:off x="1785938" y="3500438"/>
            <a:ext cx="1285875" cy="142875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3331" name="Line 19"/>
          <p:cNvSpPr>
            <a:spLocks noChangeShapeType="1"/>
          </p:cNvSpPr>
          <p:nvPr/>
        </p:nvSpPr>
        <p:spPr bwMode="auto">
          <a:xfrm flipV="1">
            <a:off x="857250" y="4000500"/>
            <a:ext cx="1000125" cy="285750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  <p:sp>
        <p:nvSpPr>
          <p:cNvPr id="13332" name="Line 20"/>
          <p:cNvSpPr>
            <a:spLocks noChangeShapeType="1"/>
          </p:cNvSpPr>
          <p:nvPr/>
        </p:nvSpPr>
        <p:spPr bwMode="auto">
          <a:xfrm>
            <a:off x="857250" y="3357563"/>
            <a:ext cx="642938" cy="357187"/>
          </a:xfrm>
          <a:prstGeom prst="line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4 Rectángulo"/>
          <p:cNvSpPr>
            <a:spLocks noChangeArrowheads="1"/>
          </p:cNvSpPr>
          <p:nvPr/>
        </p:nvSpPr>
        <p:spPr bwMode="auto">
          <a:xfrm>
            <a:off x="3857625" y="428625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>
                <a:solidFill>
                  <a:srgbClr val="C00000"/>
                </a:solidFill>
              </a:rPr>
              <a:t>EL ESTÓMAGO</a:t>
            </a:r>
            <a:r>
              <a:rPr lang="es-MX"/>
              <a:t> es un ensanchamiento con forma de J del tubo digestivo, tiene una capacidad de 1 a 1.5 litros.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7429520" y="1714488"/>
            <a:ext cx="1500187" cy="1200150"/>
          </a:xfrm>
          <a:prstGeom prst="rect">
            <a:avLst/>
          </a:prstGeom>
          <a:gradFill flip="none" rotWithShape="1">
            <a:gsLst>
              <a:gs pos="0">
                <a:schemeClr val="lt1">
                  <a:shade val="30000"/>
                  <a:satMod val="115000"/>
                </a:schemeClr>
              </a:gs>
              <a:gs pos="50000">
                <a:schemeClr val="lt1">
                  <a:shade val="67500"/>
                  <a:satMod val="115000"/>
                </a:schemeClr>
              </a:gs>
              <a:gs pos="100000">
                <a:schemeClr val="lt1"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prstDash val="lgDash"/>
            <a:headEnd/>
            <a:tailEnd/>
          </a:ln>
          <a:effectLst>
            <a:reflection blurRad="6350" stA="50000" endA="300" endPos="90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s-MX" sz="1800" dirty="0">
                <a:latin typeface="Calibri" pitchFamily="34" charset="0"/>
                <a:ea typeface="Calibri" pitchFamily="34" charset="0"/>
                <a:cs typeface="Arial" pitchFamily="34" charset="0"/>
              </a:rPr>
              <a:t>Mide aprox.</a:t>
            </a:r>
            <a:r>
              <a:rPr lang="es-MX" sz="18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s-MX" sz="1800" b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25 cm de largo y 10 cm de ancho</a:t>
            </a:r>
            <a:r>
              <a:rPr lang="es-MX" sz="1800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. </a:t>
            </a:r>
            <a:endParaRPr lang="es-MX" sz="1800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2150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928688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Right"/>
            <a:lightRig rig="threePt" dir="t"/>
          </a:scene3d>
        </p:spPr>
      </p:pic>
      <p:sp>
        <p:nvSpPr>
          <p:cNvPr id="17413" name="7 Rectángulo"/>
          <p:cNvSpPr>
            <a:spLocks noChangeArrowheads="1"/>
          </p:cNvSpPr>
          <p:nvPr/>
        </p:nvSpPr>
        <p:spPr bwMode="auto">
          <a:xfrm>
            <a:off x="3000375" y="1928813"/>
            <a:ext cx="4572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El estómago se localiza en la línea media y parte superior izquierda de la cavidad abdominal, por debajo del diafragma en el epigastrio </a:t>
            </a:r>
          </a:p>
        </p:txBody>
      </p:sp>
      <p:pic>
        <p:nvPicPr>
          <p:cNvPr id="17414" name="Picture 9"/>
          <p:cNvPicPr>
            <a:picLocks noChangeAspect="1" noChangeArrowheads="1"/>
          </p:cNvPicPr>
          <p:nvPr/>
        </p:nvPicPr>
        <p:blipFill>
          <a:blip r:embed="rId3" cstate="print"/>
          <a:srcRect l="39999" t="31250" b="6248"/>
          <a:stretch>
            <a:fillRect/>
          </a:stretch>
        </p:blipFill>
        <p:spPr bwMode="auto">
          <a:xfrm>
            <a:off x="6215063" y="3500438"/>
            <a:ext cx="271462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0"/>
          <p:cNvPicPr>
            <a:picLocks noChangeAspect="1" noChangeArrowheads="1"/>
          </p:cNvPicPr>
          <p:nvPr/>
        </p:nvPicPr>
        <p:blipFill>
          <a:blip r:embed="rId4" cstate="print"/>
          <a:srcRect l="31667"/>
          <a:stretch>
            <a:fillRect/>
          </a:stretch>
        </p:blipFill>
        <p:spPr bwMode="auto">
          <a:xfrm>
            <a:off x="6000750" y="4286250"/>
            <a:ext cx="2928938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1"/>
          <p:cNvPicPr>
            <a:picLocks noChangeAspect="1" noChangeArrowheads="1"/>
          </p:cNvPicPr>
          <p:nvPr/>
        </p:nvPicPr>
        <p:blipFill>
          <a:blip r:embed="rId5" cstate="print"/>
          <a:srcRect l="16667"/>
          <a:stretch>
            <a:fillRect/>
          </a:stretch>
        </p:blipFill>
        <p:spPr bwMode="auto">
          <a:xfrm>
            <a:off x="5357813" y="5695950"/>
            <a:ext cx="357187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428596" y="4857750"/>
            <a:ext cx="5715029" cy="1631950"/>
          </a:xfrm>
          <a:prstGeom prst="rect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C0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sz="2000" dirty="0">
                <a:solidFill>
                  <a:schemeClr val="accent2">
                    <a:lumMod val="50000"/>
                  </a:schemeClr>
                </a:solidFill>
                <a:cs typeface="+mn-cs"/>
              </a:rPr>
              <a:t>ESTRUCTURA DEL ESTÓMAGO.</a:t>
            </a:r>
          </a:p>
          <a:p>
            <a:pPr>
              <a:defRPr/>
            </a:pPr>
            <a:r>
              <a:rPr lang="es-MX" sz="2000" dirty="0">
                <a:cs typeface="+mn-cs"/>
              </a:rPr>
              <a:t>Sus paredes están formadas por 4 capas, serosa, muscular, Submucosa y mucosa.</a:t>
            </a:r>
          </a:p>
          <a:p>
            <a:pPr>
              <a:defRPr/>
            </a:pPr>
            <a:r>
              <a:rPr lang="es-MX" sz="2000" dirty="0">
                <a:solidFill>
                  <a:srgbClr val="C00000"/>
                </a:solidFill>
                <a:cs typeface="+mn-cs"/>
              </a:rPr>
              <a:t>La capa mucosa es la encargada de producir moco y el jugo gástrico. </a:t>
            </a:r>
          </a:p>
        </p:txBody>
      </p:sp>
      <p:pic>
        <p:nvPicPr>
          <p:cNvPr id="1742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8" y="3643313"/>
            <a:ext cx="1071562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4 Imagen" descr="Imagen109"/>
          <p:cNvPicPr>
            <a:picLocks noChangeAspect="1" noChangeArrowheads="1"/>
          </p:cNvPicPr>
          <p:nvPr/>
        </p:nvPicPr>
        <p:blipFill>
          <a:blip r:embed="rId2" cstate="print">
            <a:lum bright="-20000" contrast="-20000"/>
          </a:blip>
          <a:srcRect/>
          <a:stretch>
            <a:fillRect/>
          </a:stretch>
        </p:blipFill>
        <p:spPr bwMode="auto">
          <a:xfrm>
            <a:off x="642938" y="857250"/>
            <a:ext cx="7786687" cy="5715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20484" name="Picture 4" descr="C:\Users\IXCHEL\Documents\IX\DIGESTIVO\IMA\images.jpg esofa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969" y="1285860"/>
            <a:ext cx="2123730" cy="2286016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scene3d>
            <a:camera prst="isometricOffAxis1Right"/>
            <a:lightRig rig="threePt" dir="t"/>
          </a:scene3d>
          <a:sp3d>
            <a:bevelT prst="angle"/>
          </a:sp3d>
        </p:spPr>
      </p:pic>
      <p:sp>
        <p:nvSpPr>
          <p:cNvPr id="18436" name="3 CuadroTexto"/>
          <p:cNvSpPr txBox="1">
            <a:spLocks noChangeArrowheads="1"/>
          </p:cNvSpPr>
          <p:nvPr/>
        </p:nvSpPr>
        <p:spPr bwMode="auto">
          <a:xfrm>
            <a:off x="3714750" y="285750"/>
            <a:ext cx="49291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Partes del estómago.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2"/>
          <p:cNvPicPr>
            <a:picLocks noChangeAspect="1" noChangeArrowheads="1"/>
          </p:cNvPicPr>
          <p:nvPr/>
        </p:nvPicPr>
        <p:blipFill>
          <a:blip r:embed="rId2" cstate="print"/>
          <a:srcRect l="31667" t="30489"/>
          <a:stretch>
            <a:fillRect/>
          </a:stretch>
        </p:blipFill>
        <p:spPr bwMode="auto">
          <a:xfrm>
            <a:off x="5929313" y="642938"/>
            <a:ext cx="2928937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3"/>
          <p:cNvPicPr>
            <a:picLocks noChangeAspect="1" noChangeArrowheads="1"/>
          </p:cNvPicPr>
          <p:nvPr/>
        </p:nvPicPr>
        <p:blipFill>
          <a:blip r:embed="rId3" cstate="print"/>
          <a:srcRect l="35001"/>
          <a:stretch>
            <a:fillRect/>
          </a:stretch>
        </p:blipFill>
        <p:spPr bwMode="auto">
          <a:xfrm>
            <a:off x="6072188" y="1428750"/>
            <a:ext cx="2786062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4"/>
          <p:cNvPicPr>
            <a:picLocks noChangeAspect="1" noChangeArrowheads="1"/>
          </p:cNvPicPr>
          <p:nvPr/>
        </p:nvPicPr>
        <p:blipFill>
          <a:blip r:embed="rId4" cstate="print"/>
          <a:srcRect l="31667"/>
          <a:stretch>
            <a:fillRect/>
          </a:stretch>
        </p:blipFill>
        <p:spPr bwMode="auto">
          <a:xfrm>
            <a:off x="5929313" y="2857500"/>
            <a:ext cx="2928937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16 CuadroTexto"/>
          <p:cNvSpPr txBox="1">
            <a:spLocks noChangeArrowheads="1"/>
          </p:cNvSpPr>
          <p:nvPr/>
        </p:nvSpPr>
        <p:spPr bwMode="auto">
          <a:xfrm>
            <a:off x="4214813" y="285750"/>
            <a:ext cx="4714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>
                <a:solidFill>
                  <a:srgbClr val="C00000"/>
                </a:solidFill>
                <a:latin typeface="Aharoni" pitchFamily="2" charset="-79"/>
                <a:cs typeface="Aharoni" pitchFamily="2" charset="-79"/>
              </a:rPr>
              <a:t>El trabajo del estómago</a:t>
            </a:r>
          </a:p>
        </p:txBody>
      </p:sp>
      <p:sp>
        <p:nvSpPr>
          <p:cNvPr id="19462" name="17 CuadroTexto"/>
          <p:cNvSpPr txBox="1">
            <a:spLocks noChangeArrowheads="1"/>
          </p:cNvSpPr>
          <p:nvPr/>
        </p:nvSpPr>
        <p:spPr bwMode="auto">
          <a:xfrm>
            <a:off x="3214688" y="642938"/>
            <a:ext cx="41433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dirty="0"/>
              <a:t>Las glándulas  de la mucosa son estimuladas por el nervio vago</a:t>
            </a:r>
            <a:r>
              <a:rPr lang="es-MX" dirty="0" smtClean="0"/>
              <a:t>.</a:t>
            </a:r>
            <a:endParaRPr lang="es-MX" dirty="0"/>
          </a:p>
        </p:txBody>
      </p:sp>
      <p:sp>
        <p:nvSpPr>
          <p:cNvPr id="19" name="18 Rectángulo"/>
          <p:cNvSpPr/>
          <p:nvPr/>
        </p:nvSpPr>
        <p:spPr>
          <a:xfrm>
            <a:off x="142844" y="857232"/>
            <a:ext cx="3143272" cy="34163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El estómago </a:t>
            </a:r>
            <a:r>
              <a:rPr lang="es-MX" b="1" dirty="0"/>
              <a:t>sirve</a:t>
            </a:r>
            <a:r>
              <a:rPr lang="es-MX" dirty="0"/>
              <a:t> como una cámara de </a:t>
            </a:r>
            <a:r>
              <a:rPr lang="es-MX" b="1" dirty="0"/>
              <a:t>mezclado </a:t>
            </a:r>
            <a:r>
              <a:rPr lang="es-MX" dirty="0"/>
              <a:t>y </a:t>
            </a:r>
            <a:r>
              <a:rPr lang="es-MX" b="1" dirty="0"/>
              <a:t>reservorio</a:t>
            </a:r>
            <a:r>
              <a:rPr lang="es-MX" dirty="0"/>
              <a:t> temporal de los </a:t>
            </a:r>
            <a:r>
              <a:rPr lang="es-MX" b="1" dirty="0"/>
              <a:t>alimentos</a:t>
            </a:r>
            <a:r>
              <a:rPr lang="es-MX" dirty="0"/>
              <a:t>; (bolo alimenticio). deglutido y continuar por el aparato gastrointestinal.</a:t>
            </a:r>
          </a:p>
          <a:p>
            <a:pPr>
              <a:defRPr/>
            </a:pPr>
            <a:endParaRPr lang="es-MX" dirty="0"/>
          </a:p>
        </p:txBody>
      </p:sp>
      <p:sp>
        <p:nvSpPr>
          <p:cNvPr id="19466" name="19 Rectángulo"/>
          <p:cNvSpPr>
            <a:spLocks noChangeArrowheads="1"/>
          </p:cNvSpPr>
          <p:nvPr/>
        </p:nvSpPr>
        <p:spPr bwMode="auto">
          <a:xfrm>
            <a:off x="3428992" y="1571612"/>
            <a:ext cx="2928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dirty="0"/>
              <a:t>Secreta </a:t>
            </a:r>
            <a:r>
              <a:rPr lang="es-MX" b="1" dirty="0"/>
              <a:t>jugo gástrico</a:t>
            </a:r>
            <a:r>
              <a:rPr lang="es-MX" dirty="0"/>
              <a:t>, </a:t>
            </a:r>
          </a:p>
        </p:txBody>
      </p:sp>
      <p:sp>
        <p:nvSpPr>
          <p:cNvPr id="22539" name="Rectangle 8"/>
          <p:cNvSpPr>
            <a:spLocks noChangeArrowheads="1"/>
          </p:cNvSpPr>
          <p:nvPr/>
        </p:nvSpPr>
        <p:spPr bwMode="auto">
          <a:xfrm>
            <a:off x="142844" y="4357694"/>
            <a:ext cx="3286125" cy="70802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>
            <a:reflection blurRad="6350" stA="50000" endA="300" endPos="55500" dist="50800" dir="5400000" sy="-100000" algn="bl" rotWithShape="0"/>
          </a:effectLst>
        </p:spPr>
        <p:txBody>
          <a:bodyPr anchor="ctr">
            <a:spAutoFit/>
          </a:bodyPr>
          <a:lstStyle/>
          <a:p>
            <a:pPr algn="just" eaLnBrk="0" hangingPunct="0">
              <a:buFontTx/>
              <a:buChar char="•"/>
              <a:defRPr/>
            </a:pPr>
            <a:r>
              <a:rPr lang="es-MX" sz="2000" dirty="0">
                <a:latin typeface="Futura Md" pitchFamily="34" charset="0"/>
              </a:rPr>
              <a:t>Absorbe agua, alcohol y algunos f</a:t>
            </a:r>
            <a:r>
              <a:rPr lang="es-MX" sz="2000" dirty="0"/>
              <a:t>á</a:t>
            </a:r>
            <a:r>
              <a:rPr lang="es-MX" sz="2000" dirty="0">
                <a:latin typeface="Futura Md" pitchFamily="34" charset="0"/>
              </a:rPr>
              <a:t>rmacos.</a:t>
            </a:r>
            <a:endParaRPr lang="es-MX" sz="2000" dirty="0"/>
          </a:p>
        </p:txBody>
      </p:sp>
      <p:sp>
        <p:nvSpPr>
          <p:cNvPr id="19468" name="21 Rectángulo"/>
          <p:cNvSpPr>
            <a:spLocks noChangeArrowheads="1"/>
          </p:cNvSpPr>
          <p:nvPr/>
        </p:nvSpPr>
        <p:spPr bwMode="auto">
          <a:xfrm>
            <a:off x="714348" y="5287963"/>
            <a:ext cx="76438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buFontTx/>
              <a:buChar char="•"/>
            </a:pPr>
            <a:r>
              <a:rPr lang="es-MX" dirty="0"/>
              <a:t>En el estómago continúa la digestión del almidón, comienza la digestión de proteínas y triglicéridos, el bolo semisólido se convierte en líquido (quimo) y algunas sustancias se absorben.</a:t>
            </a:r>
          </a:p>
        </p:txBody>
      </p:sp>
      <p:pic>
        <p:nvPicPr>
          <p:cNvPr id="2254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429000" y="2714625"/>
            <a:ext cx="2878138" cy="2081213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9" y="1071563"/>
            <a:ext cx="5334015" cy="4000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Above"/>
            <a:lightRig rig="threePt" dir="t"/>
          </a:scene3d>
          <a:sp3d>
            <a:bevelT w="152400" h="50800" prst="softRound"/>
          </a:sp3d>
        </p:spPr>
      </p:pic>
      <p:sp>
        <p:nvSpPr>
          <p:cNvPr id="20483" name="2 CuadroTexto"/>
          <p:cNvSpPr txBox="1">
            <a:spLocks noChangeArrowheads="1"/>
          </p:cNvSpPr>
          <p:nvPr/>
        </p:nvSpPr>
        <p:spPr bwMode="auto">
          <a:xfrm>
            <a:off x="3214688" y="500063"/>
            <a:ext cx="42148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3200">
                <a:solidFill>
                  <a:srgbClr val="7030A0"/>
                </a:solidFill>
              </a:rPr>
              <a:t>Tubo digestivo bajo.</a:t>
            </a:r>
          </a:p>
        </p:txBody>
      </p:sp>
      <p:pic>
        <p:nvPicPr>
          <p:cNvPr id="23556" name="3 Imagen" descr="C:\Users\IXCHEL\Documents\IX\DIGESTIVO\IMA\intestino_grueso_delgad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85794"/>
            <a:ext cx="1714500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</p:spPr>
      </p:pic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357562"/>
            <a:ext cx="3079750" cy="297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071688" y="285750"/>
            <a:ext cx="6886575" cy="676275"/>
          </a:xfr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s-MX" dirty="0" smtClean="0">
                <a:solidFill>
                  <a:srgbClr val="C00000"/>
                </a:solidFill>
              </a:rPr>
              <a:t>INTESTINO DELGADO</a:t>
            </a:r>
            <a:endParaRPr lang="es-MX" dirty="0">
              <a:solidFill>
                <a:srgbClr val="C00000"/>
              </a:solidFill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8625" y="1000125"/>
            <a:ext cx="8429625" cy="18573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s-MX" sz="26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El intestino delgado inicia en el duodeno y termina en el esfínter ileocecal.</a:t>
            </a:r>
          </a:p>
          <a:p>
            <a:pPr>
              <a:defRPr/>
            </a:pPr>
            <a:r>
              <a:rPr lang="pt-BR" sz="26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Mide de 6 a 7 metros </a:t>
            </a:r>
            <a:r>
              <a:rPr lang="es-MX" sz="2600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de longitud.</a:t>
            </a:r>
          </a:p>
          <a:p>
            <a:pPr>
              <a:defRPr/>
            </a:pPr>
            <a:endParaRPr lang="es-MX" sz="2000" dirty="0" smtClean="0"/>
          </a:p>
        </p:txBody>
      </p:sp>
      <p:sp>
        <p:nvSpPr>
          <p:cNvPr id="6" name="5 Rectángulo"/>
          <p:cNvSpPr/>
          <p:nvPr/>
        </p:nvSpPr>
        <p:spPr>
          <a:xfrm>
            <a:off x="285750" y="2286000"/>
            <a:ext cx="2643188" cy="1570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FF0000"/>
                </a:solidFill>
                <a:latin typeface="+mj-lt"/>
              </a:rPr>
              <a:t>Intestino delgado</a:t>
            </a:r>
          </a:p>
          <a:p>
            <a:pPr>
              <a:defRPr/>
            </a:pPr>
            <a:r>
              <a:rPr lang="es-MX" dirty="0">
                <a:latin typeface="+mj-lt"/>
              </a:rPr>
              <a:t>Duodeno</a:t>
            </a:r>
          </a:p>
          <a:p>
            <a:pPr>
              <a:defRPr/>
            </a:pPr>
            <a:r>
              <a:rPr lang="es-MX" dirty="0">
                <a:latin typeface="+mj-lt"/>
              </a:rPr>
              <a:t>Yeyuno</a:t>
            </a:r>
          </a:p>
          <a:p>
            <a:pPr>
              <a:defRPr/>
            </a:pPr>
            <a:r>
              <a:rPr lang="es-MX" dirty="0">
                <a:latin typeface="+mj-lt"/>
              </a:rPr>
              <a:t>Íleon</a:t>
            </a: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2" cstate="print"/>
          <a:srcRect b="5061"/>
          <a:stretch>
            <a:fillRect/>
          </a:stretch>
        </p:blipFill>
        <p:spPr bwMode="auto">
          <a:xfrm>
            <a:off x="2500313" y="2286000"/>
            <a:ext cx="2571750" cy="230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1428750"/>
            <a:ext cx="1657350" cy="17859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ContrastingLeftFacing"/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8 Rectángulo"/>
          <p:cNvSpPr/>
          <p:nvPr/>
        </p:nvSpPr>
        <p:spPr>
          <a:xfrm>
            <a:off x="6215063" y="3214688"/>
            <a:ext cx="2714625" cy="16319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s-MX" sz="2000" dirty="0">
                <a:latin typeface="+mj-lt"/>
              </a:rPr>
              <a:t>Duodeno (4 porciones)</a:t>
            </a:r>
          </a:p>
          <a:p>
            <a:pPr>
              <a:defRPr/>
            </a:pPr>
            <a:r>
              <a:rPr lang="es-MX" sz="2000" dirty="0">
                <a:latin typeface="+mj-lt"/>
              </a:rPr>
              <a:t>Porción Superior</a:t>
            </a:r>
          </a:p>
          <a:p>
            <a:pPr>
              <a:defRPr/>
            </a:pPr>
            <a:r>
              <a:rPr lang="es-MX" sz="2000" dirty="0">
                <a:latin typeface="+mj-lt"/>
              </a:rPr>
              <a:t>Porción Descendente</a:t>
            </a:r>
          </a:p>
          <a:p>
            <a:pPr>
              <a:defRPr/>
            </a:pPr>
            <a:r>
              <a:rPr lang="es-MX" sz="2000" dirty="0">
                <a:latin typeface="+mj-lt"/>
              </a:rPr>
              <a:t>Porción Horizontal</a:t>
            </a:r>
          </a:p>
          <a:p>
            <a:pPr>
              <a:defRPr/>
            </a:pPr>
            <a:r>
              <a:rPr lang="es-MX" sz="2000" dirty="0">
                <a:latin typeface="+mj-lt"/>
              </a:rPr>
              <a:t>Porción Ascendente</a:t>
            </a:r>
          </a:p>
        </p:txBody>
      </p:sp>
      <p:sp>
        <p:nvSpPr>
          <p:cNvPr id="11" name="2 Marcador de texto"/>
          <p:cNvSpPr txBox="1">
            <a:spLocks/>
          </p:cNvSpPr>
          <p:nvPr/>
        </p:nvSpPr>
        <p:spPr bwMode="auto">
          <a:xfrm>
            <a:off x="285720" y="3929066"/>
            <a:ext cx="1500188" cy="3730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defRPr/>
            </a:pPr>
            <a:r>
              <a:rPr lang="es-MX" sz="2000" kern="0" dirty="0">
                <a:latin typeface="+mn-lt"/>
                <a:cs typeface="+mn-cs"/>
              </a:rPr>
              <a:t>YEYUNO</a:t>
            </a:r>
          </a:p>
        </p:txBody>
      </p:sp>
      <p:pic>
        <p:nvPicPr>
          <p:cNvPr id="21515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85750" y="4357688"/>
            <a:ext cx="1500188" cy="1343025"/>
          </a:xfrm>
        </p:spPr>
      </p:pic>
      <p:sp>
        <p:nvSpPr>
          <p:cNvPr id="13" name="4 Marcador de contenido"/>
          <p:cNvSpPr>
            <a:spLocks noGrp="1"/>
          </p:cNvSpPr>
          <p:nvPr>
            <p:ph sz="quarter" idx="2"/>
          </p:nvPr>
        </p:nvSpPr>
        <p:spPr>
          <a:xfrm>
            <a:off x="0" y="5572125"/>
            <a:ext cx="2500313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es-MX" sz="2000" b="1" dirty="0" smtClean="0"/>
              <a:t>Color más intenso</a:t>
            </a:r>
          </a:p>
          <a:p>
            <a:pPr>
              <a:defRPr/>
            </a:pPr>
            <a:r>
              <a:rPr lang="es-MX" sz="2000" b="1" dirty="0" smtClean="0"/>
              <a:t>2 a 5 metros.</a:t>
            </a:r>
          </a:p>
          <a:p>
            <a:pPr>
              <a:defRPr/>
            </a:pPr>
            <a:r>
              <a:rPr lang="es-MX" sz="2000" b="1" dirty="0" smtClean="0"/>
              <a:t>Paredes gruesas</a:t>
            </a:r>
            <a:endParaRPr lang="es-MX" sz="2000" dirty="0"/>
          </a:p>
        </p:txBody>
      </p:sp>
      <p:sp>
        <p:nvSpPr>
          <p:cNvPr id="14" name="3 Marcador de texto"/>
          <p:cNvSpPr txBox="1">
            <a:spLocks/>
          </p:cNvSpPr>
          <p:nvPr/>
        </p:nvSpPr>
        <p:spPr>
          <a:xfrm>
            <a:off x="2571750" y="4643438"/>
            <a:ext cx="2500313" cy="441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s-MX" sz="2000" kern="0" dirty="0">
                <a:latin typeface="+mn-lt"/>
                <a:cs typeface="+mn-cs"/>
              </a:rPr>
              <a:t>ILEON (retorcido)</a:t>
            </a:r>
          </a:p>
        </p:txBody>
      </p:sp>
      <p:pic>
        <p:nvPicPr>
          <p:cNvPr id="215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5072063"/>
            <a:ext cx="12938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Rectángulo"/>
          <p:cNvSpPr/>
          <p:nvPr/>
        </p:nvSpPr>
        <p:spPr>
          <a:xfrm>
            <a:off x="3857625" y="5000625"/>
            <a:ext cx="2643188" cy="13239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2000" b="1" dirty="0">
                <a:cs typeface="+mn-cs"/>
              </a:rPr>
              <a:t>Menos vascularizado</a:t>
            </a:r>
          </a:p>
          <a:p>
            <a:pPr>
              <a:defRPr/>
            </a:pPr>
            <a:r>
              <a:rPr lang="es-MX" sz="2000" b="1" dirty="0">
                <a:cs typeface="+mn-cs"/>
              </a:rPr>
              <a:t>3.5m</a:t>
            </a:r>
          </a:p>
          <a:p>
            <a:pPr>
              <a:defRPr/>
            </a:pPr>
            <a:r>
              <a:rPr lang="es-MX" sz="2000" b="1" dirty="0">
                <a:cs typeface="+mn-cs"/>
              </a:rPr>
              <a:t>Paredes finas</a:t>
            </a:r>
          </a:p>
          <a:p>
            <a:pPr>
              <a:defRPr/>
            </a:pPr>
            <a:r>
              <a:rPr lang="es-MX" sz="2000" b="1" dirty="0">
                <a:cs typeface="+mn-cs"/>
              </a:rPr>
              <a:t>Placas de Peyer</a:t>
            </a:r>
            <a:endParaRPr lang="es-MX" sz="2000" dirty="0">
              <a:cs typeface="+mn-cs"/>
            </a:endParaRPr>
          </a:p>
        </p:txBody>
      </p:sp>
      <p:sp>
        <p:nvSpPr>
          <p:cNvPr id="21522" name="16 Rectángulo"/>
          <p:cNvSpPr>
            <a:spLocks noChangeArrowheads="1"/>
          </p:cNvSpPr>
          <p:nvPr/>
        </p:nvSpPr>
        <p:spPr bwMode="auto">
          <a:xfrm>
            <a:off x="6429375" y="4857750"/>
            <a:ext cx="2714625" cy="10160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/>
              <a:t>El duodeno se une al</a:t>
            </a:r>
          </a:p>
          <a:p>
            <a:r>
              <a:rPr lang="es-MX" sz="2000"/>
              <a:t>yeyuno después de los</a:t>
            </a:r>
          </a:p>
          <a:p>
            <a:r>
              <a:rPr lang="es-MX" sz="2000"/>
              <a:t>30 cm a partir del píloro.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2857500" y="4071938"/>
            <a:ext cx="4992688" cy="46355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fr-CA" b="1" i="1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Corte de intestino Delgado</a:t>
            </a: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1752600" y="306388"/>
            <a:ext cx="5837238" cy="6492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2700">
            <a:noFill/>
            <a:prstDash val="lgDash"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r>
              <a:rPr lang="fr-CA" sz="3600" b="1" i="1" dirty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Mucosa del intestino Delgado</a:t>
            </a:r>
            <a:endParaRPr lang="en-CA" sz="3600" b="1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0" y="1928813"/>
            <a:ext cx="2689225" cy="401637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r>
              <a:rPr lang="fr-CA" sz="2000" i="1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Vellosidades intestinales</a:t>
            </a:r>
            <a:endParaRPr lang="en-CA" sz="2000" i="1" dirty="0"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643174" y="1142984"/>
            <a:ext cx="6091238" cy="2568575"/>
            <a:chOff x="1440" y="1351"/>
            <a:chExt cx="3837" cy="1618"/>
          </a:xfrm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grpSpPr>
        <p:pic>
          <p:nvPicPr>
            <p:cNvPr id="25606" name="Picture 4" descr="intesti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85" y="1351"/>
              <a:ext cx="3792" cy="161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607" name="Line 7"/>
            <p:cNvSpPr>
              <a:spLocks noChangeShapeType="1"/>
            </p:cNvSpPr>
            <p:nvPr/>
          </p:nvSpPr>
          <p:spPr bwMode="auto">
            <a:xfrm flipV="1">
              <a:off x="1440" y="1920"/>
              <a:ext cx="960" cy="14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lIns="90000" tIns="46800" rIns="90000" bIns="46800"/>
            <a:lstStyle/>
            <a:p>
              <a:pPr>
                <a:defRPr/>
              </a:pPr>
              <a:endParaRPr lang="es-MX" dirty="0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1440" y="2064"/>
              <a:ext cx="768" cy="336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lIns="90000" tIns="46800" rIns="90000" bIns="46800"/>
            <a:lstStyle/>
            <a:p>
              <a:pPr>
                <a:defRPr/>
              </a:pPr>
              <a:endParaRPr lang="es-MX" dirty="0"/>
            </a:p>
          </p:txBody>
        </p:sp>
      </p:grpSp>
      <p:sp>
        <p:nvSpPr>
          <p:cNvPr id="9" name="8 Rectángulo"/>
          <p:cNvSpPr/>
          <p:nvPr/>
        </p:nvSpPr>
        <p:spPr>
          <a:xfrm>
            <a:off x="214282" y="4857760"/>
            <a:ext cx="8643998" cy="1384995"/>
          </a:xfrm>
          <a:prstGeom prst="rect">
            <a:avLst/>
          </a:prstGeom>
          <a:solidFill>
            <a:srgbClr val="FF7C80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sz="2800" dirty="0"/>
              <a:t>Vellosidades intestinales , tienen un tamaño de 0,5 a 1</a:t>
            </a:r>
          </a:p>
          <a:p>
            <a:pPr>
              <a:defRPr/>
            </a:pPr>
            <a:r>
              <a:rPr lang="es-MX" sz="2800" dirty="0"/>
              <a:t>milímetro y dan la textura aterciopelada del interior del intestino.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  <p:bldP spid="66565" grpId="0" animBg="1" autoUpdateAnimBg="0"/>
      <p:bldP spid="6656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4 Rectángulo"/>
          <p:cNvSpPr>
            <a:spLocks noChangeArrowheads="1"/>
          </p:cNvSpPr>
          <p:nvPr/>
        </p:nvSpPr>
        <p:spPr bwMode="auto">
          <a:xfrm>
            <a:off x="285750" y="857250"/>
            <a:ext cx="4572000" cy="1569660"/>
          </a:xfrm>
          <a:prstGeom prst="rect">
            <a:avLst/>
          </a:prstGeom>
          <a:gradFill flip="none" rotWithShape="1">
            <a:gsLst>
              <a:gs pos="0">
                <a:srgbClr val="FF9966">
                  <a:shade val="30000"/>
                  <a:satMod val="115000"/>
                </a:srgbClr>
              </a:gs>
              <a:gs pos="50000">
                <a:srgbClr val="FF9966">
                  <a:shade val="67500"/>
                  <a:satMod val="115000"/>
                </a:srgbClr>
              </a:gs>
              <a:gs pos="100000">
                <a:srgbClr val="FF9966">
                  <a:shade val="100000"/>
                  <a:satMod val="115000"/>
                </a:srgbClr>
              </a:gs>
            </a:gsLst>
            <a:lin ang="18900000" scaled="1"/>
            <a:tileRect/>
          </a:gradFill>
          <a:ln w="9525">
            <a:solidFill>
              <a:srgbClr val="C00000"/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 smtClean="0"/>
              <a:t>El 90% de Los </a:t>
            </a:r>
            <a:r>
              <a:rPr lang="es-MX" dirty="0"/>
              <a:t>compuestos nutritivos simples son absorbidos por las vellosidades</a:t>
            </a:r>
          </a:p>
          <a:p>
            <a:pPr>
              <a:defRPr/>
            </a:pPr>
            <a:r>
              <a:rPr lang="es-MX" dirty="0"/>
              <a:t>Intestinales</a:t>
            </a:r>
            <a:r>
              <a:rPr lang="es-MX" dirty="0" smtClean="0"/>
              <a:t>. </a:t>
            </a:r>
            <a:endParaRPr lang="es-MX" dirty="0"/>
          </a:p>
        </p:txBody>
      </p:sp>
      <p:pic>
        <p:nvPicPr>
          <p:cNvPr id="26627" name="6 Imagen" descr="C:\Users\IXCHEL\Documents\IX\DIGESTIVO\IMA\yeyuno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357188"/>
            <a:ext cx="3786188" cy="4143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628" name="7 Imagen" descr="C:\Users\IXCHEL\Documents\IX\DIGESTIVO\IMA\i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214554"/>
            <a:ext cx="3571875" cy="2286000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559" name="8 Rectángulo"/>
          <p:cNvSpPr>
            <a:spLocks noChangeArrowheads="1"/>
          </p:cNvSpPr>
          <p:nvPr/>
        </p:nvSpPr>
        <p:spPr bwMode="auto">
          <a:xfrm>
            <a:off x="357188" y="4549775"/>
            <a:ext cx="83581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Los monosacáridos, los aminoácidos, los ácidos grasos y los dipéptidos son absorbidos por el epitelio intestinal y transportados por los vasos sanguíneos de las vellosidades, los vasos linfáticos y finalmente entran al torrente sanguíneo. y nutren todas y cada una de las células del organismo</a:t>
            </a:r>
          </a:p>
          <a:p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28625" y="1071563"/>
            <a:ext cx="8229600" cy="120015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CA"/>
              <a:t>Constituye el ultimo segmento del aparato GI. Es un tubo de 1.5  a 1.8m.  Comienza en el ciego.</a:t>
            </a:r>
          </a:p>
          <a:p>
            <a:r>
              <a:rPr lang="fr-CA">
                <a:solidFill>
                  <a:srgbClr val="C00000"/>
                </a:solidFill>
              </a:rPr>
              <a:t>Se divide en ciego, colon y recto.</a:t>
            </a:r>
          </a:p>
        </p:txBody>
      </p:sp>
      <p:pic>
        <p:nvPicPr>
          <p:cNvPr id="49163" name="Picture 11" descr="intestingre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500306"/>
            <a:ext cx="2949575" cy="3124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9165" name="Text Box 13"/>
          <p:cNvSpPr txBox="1">
            <a:spLocks noChangeArrowheads="1"/>
          </p:cNvSpPr>
          <p:nvPr/>
        </p:nvSpPr>
        <p:spPr bwMode="auto">
          <a:xfrm>
            <a:off x="2643188" y="3143250"/>
            <a:ext cx="2219325" cy="46355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r>
              <a:rPr lang="en-CA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Intestino grueso</a:t>
            </a:r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 flipH="1" flipV="1">
            <a:off x="1571625" y="3143250"/>
            <a:ext cx="1600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 lIns="90000" tIns="46800" rIns="90000" bIns="46800"/>
          <a:lstStyle/>
          <a:p>
            <a:endParaRPr lang="es-MX"/>
          </a:p>
        </p:txBody>
      </p:sp>
      <p:sp>
        <p:nvSpPr>
          <p:cNvPr id="49167" name="Text Box 15"/>
          <p:cNvSpPr txBox="1">
            <a:spLocks noChangeArrowheads="1"/>
          </p:cNvSpPr>
          <p:nvPr/>
        </p:nvSpPr>
        <p:spPr bwMode="auto">
          <a:xfrm>
            <a:off x="3357563" y="214313"/>
            <a:ext cx="5514975" cy="91440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>
            <a:outerShdw dist="64758" dir="20921404" algn="ctr" rotWithShape="0">
              <a:schemeClr val="tx1"/>
            </a:outerShdw>
          </a:effectLst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r>
              <a:rPr lang="fr-CA" sz="5400" b="1" i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El intestino grueso</a:t>
            </a:r>
            <a:endParaRPr lang="en-CA" b="1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pic>
        <p:nvPicPr>
          <p:cNvPr id="28679" name="1 Imagen" descr="C:\Users\IXCHEL\Documents\IX\DIGESTIVO\IMA\igrues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1928813"/>
            <a:ext cx="4171950" cy="300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8 Conector recto de flecha"/>
          <p:cNvCxnSpPr/>
          <p:nvPr/>
        </p:nvCxnSpPr>
        <p:spPr>
          <a:xfrm flipV="1">
            <a:off x="4929188" y="6072188"/>
            <a:ext cx="1571625" cy="1428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68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5143500"/>
            <a:ext cx="1857375" cy="1500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86" name="7 CuadroTexto"/>
          <p:cNvSpPr txBox="1">
            <a:spLocks noChangeArrowheads="1"/>
          </p:cNvSpPr>
          <p:nvPr/>
        </p:nvSpPr>
        <p:spPr bwMode="auto">
          <a:xfrm>
            <a:off x="3286125" y="5929313"/>
            <a:ext cx="1785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400">
                <a:solidFill>
                  <a:srgbClr val="C00000"/>
                </a:solidFill>
              </a:rPr>
              <a:t>CIEGO APENDICE  </a:t>
            </a:r>
            <a:r>
              <a:rPr lang="es-MX" sz="1400"/>
              <a:t>VERMIFORME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nimBg="1" autoUpdateAnimBg="0"/>
      <p:bldP spid="49165" grpId="0" autoUpdateAnimBg="0"/>
      <p:bldP spid="49166" grpId="0" animBg="1"/>
      <p:bldP spid="4916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928662" y="1785926"/>
            <a:ext cx="7072362" cy="267765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s-MX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</a:rPr>
              <a:t>El aparato digestivo es un largo tubo que se extiende desde la boca hasta el recto. </a:t>
            </a:r>
          </a:p>
          <a:p>
            <a:pPr algn="ctr">
              <a:defRPr/>
            </a:pPr>
            <a:endParaRPr lang="es-MX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es-MX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</a:rPr>
              <a:t>mide aproximadamente 7.5 a 11m.</a:t>
            </a:r>
          </a:p>
          <a:p>
            <a:pPr algn="ctr">
              <a:defRPr/>
            </a:pPr>
            <a:endParaRPr lang="es-MX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entury Gothic" pitchFamily="34" charset="0"/>
            </a:endParaRPr>
          </a:p>
          <a:p>
            <a:pPr algn="ctr">
              <a:defRPr/>
            </a:pPr>
            <a:r>
              <a:rPr lang="es-MX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entury Gothic" pitchFamily="34" charset="0"/>
              </a:rPr>
              <a:t>suele llamarse aparato gastrointestinal o alimentario, o tubo digestivo.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ChangeArrowheads="1"/>
          </p:cNvSpPr>
          <p:nvPr/>
        </p:nvSpPr>
        <p:spPr bwMode="auto">
          <a:xfrm>
            <a:off x="6286500" y="3429000"/>
            <a:ext cx="2857500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b="1">
                <a:solidFill>
                  <a:schemeClr val="accent2"/>
                </a:solidFill>
                <a:latin typeface="Comic Sans MS" pitchFamily="66" charset="0"/>
              </a:rPr>
              <a:t>Motilidad del intestino grueso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3348038" y="1924050"/>
          <a:ext cx="2936875" cy="316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Imagen de mapa de bits" r:id="rId4" imgW="5174428" imgH="5570703" progId="PBrush">
                  <p:embed/>
                </p:oleObj>
              </mc:Choice>
              <mc:Fallback>
                <p:oleObj name="Imagen de mapa de bits" r:id="rId4" imgW="5174428" imgH="5570703" progId="PBrush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1924050"/>
                        <a:ext cx="2936875" cy="316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967038" y="4371975"/>
            <a:ext cx="2097087" cy="1636713"/>
            <a:chOff x="1869" y="2754"/>
            <a:chExt cx="1321" cy="1031"/>
          </a:xfrm>
        </p:grpSpPr>
        <p:sp>
          <p:nvSpPr>
            <p:cNvPr id="1045" name="Freeform 11"/>
            <p:cNvSpPr>
              <a:spLocks/>
            </p:cNvSpPr>
            <p:nvPr/>
          </p:nvSpPr>
          <p:spPr bwMode="auto">
            <a:xfrm>
              <a:off x="2336" y="2754"/>
              <a:ext cx="317" cy="454"/>
            </a:xfrm>
            <a:custGeom>
              <a:avLst/>
              <a:gdLst>
                <a:gd name="T0" fmla="*/ 45 w 317"/>
                <a:gd name="T1" fmla="*/ 454 h 454"/>
                <a:gd name="T2" fmla="*/ 272 w 317"/>
                <a:gd name="T3" fmla="*/ 272 h 454"/>
                <a:gd name="T4" fmla="*/ 272 w 317"/>
                <a:gd name="T5" fmla="*/ 91 h 454"/>
                <a:gd name="T6" fmla="*/ 0 w 317"/>
                <a:gd name="T7" fmla="*/ 0 h 4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17"/>
                <a:gd name="T13" fmla="*/ 0 h 454"/>
                <a:gd name="T14" fmla="*/ 317 w 317"/>
                <a:gd name="T15" fmla="*/ 454 h 4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17" h="454">
                  <a:moveTo>
                    <a:pt x="45" y="454"/>
                  </a:moveTo>
                  <a:cubicBezTo>
                    <a:pt x="139" y="393"/>
                    <a:pt x="234" y="332"/>
                    <a:pt x="272" y="272"/>
                  </a:cubicBezTo>
                  <a:cubicBezTo>
                    <a:pt x="310" y="212"/>
                    <a:pt x="317" y="136"/>
                    <a:pt x="272" y="91"/>
                  </a:cubicBezTo>
                  <a:cubicBezTo>
                    <a:pt x="227" y="46"/>
                    <a:pt x="113" y="23"/>
                    <a:pt x="0" y="0"/>
                  </a:cubicBezTo>
                </a:path>
              </a:pathLst>
            </a:cu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  <p:sp>
          <p:nvSpPr>
            <p:cNvPr id="1046" name="Text Box 12"/>
            <p:cNvSpPr txBox="1">
              <a:spLocks noChangeArrowheads="1"/>
            </p:cNvSpPr>
            <p:nvPr/>
          </p:nvSpPr>
          <p:spPr bwMode="auto">
            <a:xfrm>
              <a:off x="1869" y="3208"/>
              <a:ext cx="1321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800">
                  <a:latin typeface="Comic Sans MS" pitchFamily="66" charset="0"/>
                </a:rPr>
                <a:t>QUIMO </a:t>
              </a:r>
            </a:p>
            <a:p>
              <a:r>
                <a:rPr lang="es-ES" sz="1800">
                  <a:latin typeface="Comic Sans MS" pitchFamily="66" charset="0"/>
                </a:rPr>
                <a:t>DEL INTESTINO</a:t>
              </a:r>
            </a:p>
            <a:p>
              <a:r>
                <a:rPr lang="es-ES" sz="1800">
                  <a:latin typeface="Comic Sans MS" pitchFamily="66" charset="0"/>
                </a:rPr>
                <a:t>DELGADO</a:t>
              </a:r>
            </a:p>
          </p:txBody>
        </p:sp>
      </p:grpSp>
      <p:sp>
        <p:nvSpPr>
          <p:cNvPr id="1029" name="Text Box 13"/>
          <p:cNvSpPr txBox="1">
            <a:spLocks noChangeArrowheads="1"/>
          </p:cNvSpPr>
          <p:nvPr/>
        </p:nvSpPr>
        <p:spPr bwMode="auto">
          <a:xfrm>
            <a:off x="0" y="6072188"/>
            <a:ext cx="89296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La función del intestino grueso es la absorción de agua y sales</a:t>
            </a: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2519363" y="1844675"/>
            <a:ext cx="3065462" cy="1970088"/>
            <a:chOff x="1587" y="1162"/>
            <a:chExt cx="1931" cy="1241"/>
          </a:xfrm>
        </p:grpSpPr>
        <p:sp>
          <p:nvSpPr>
            <p:cNvPr id="1042" name="Text Box 14"/>
            <p:cNvSpPr txBox="1">
              <a:spLocks noChangeArrowheads="1"/>
            </p:cNvSpPr>
            <p:nvPr/>
          </p:nvSpPr>
          <p:spPr bwMode="auto">
            <a:xfrm>
              <a:off x="1587" y="2115"/>
              <a:ext cx="65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>
                  <a:solidFill>
                    <a:srgbClr val="003399"/>
                  </a:solidFill>
                  <a:latin typeface="Comic Sans MS" pitchFamily="66" charset="0"/>
                </a:rPr>
                <a:t>Fluido</a:t>
              </a:r>
            </a:p>
          </p:txBody>
        </p:sp>
        <p:sp>
          <p:nvSpPr>
            <p:cNvPr id="1043" name="Text Box 15"/>
            <p:cNvSpPr txBox="1">
              <a:spLocks noChangeArrowheads="1"/>
            </p:cNvSpPr>
            <p:nvPr/>
          </p:nvSpPr>
          <p:spPr bwMode="auto">
            <a:xfrm>
              <a:off x="2442" y="1162"/>
              <a:ext cx="10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>
                  <a:solidFill>
                    <a:srgbClr val="003399"/>
                  </a:solidFill>
                  <a:latin typeface="Comic Sans MS" pitchFamily="66" charset="0"/>
                </a:rPr>
                <a:t>Semifluido</a:t>
              </a:r>
            </a:p>
          </p:txBody>
        </p:sp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2245" y="1616"/>
              <a:ext cx="363" cy="673"/>
            </a:xfrm>
            <a:custGeom>
              <a:avLst/>
              <a:gdLst>
                <a:gd name="T0" fmla="*/ 0 w 363"/>
                <a:gd name="T1" fmla="*/ 673 h 673"/>
                <a:gd name="T2" fmla="*/ 91 w 363"/>
                <a:gd name="T3" fmla="*/ 537 h 673"/>
                <a:gd name="T4" fmla="*/ 91 w 363"/>
                <a:gd name="T5" fmla="*/ 265 h 673"/>
                <a:gd name="T6" fmla="*/ 181 w 363"/>
                <a:gd name="T7" fmla="*/ 38 h 673"/>
                <a:gd name="T8" fmla="*/ 363 w 363"/>
                <a:gd name="T9" fmla="*/ 38 h 6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3"/>
                <a:gd name="T16" fmla="*/ 0 h 673"/>
                <a:gd name="T17" fmla="*/ 363 w 363"/>
                <a:gd name="T18" fmla="*/ 673 h 6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3" h="673">
                  <a:moveTo>
                    <a:pt x="0" y="673"/>
                  </a:moveTo>
                  <a:cubicBezTo>
                    <a:pt x="38" y="639"/>
                    <a:pt x="76" y="605"/>
                    <a:pt x="91" y="537"/>
                  </a:cubicBezTo>
                  <a:cubicBezTo>
                    <a:pt x="106" y="469"/>
                    <a:pt x="76" y="348"/>
                    <a:pt x="91" y="265"/>
                  </a:cubicBezTo>
                  <a:cubicBezTo>
                    <a:pt x="106" y="182"/>
                    <a:pt x="136" y="76"/>
                    <a:pt x="181" y="38"/>
                  </a:cubicBezTo>
                  <a:cubicBezTo>
                    <a:pt x="226" y="0"/>
                    <a:pt x="294" y="19"/>
                    <a:pt x="363" y="38"/>
                  </a:cubicBezTo>
                </a:path>
              </a:pathLst>
            </a:custGeom>
            <a:noFill/>
            <a:ln w="57150">
              <a:solidFill>
                <a:srgbClr val="003399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</p:grp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4848225" y="4797425"/>
            <a:ext cx="1530350" cy="869950"/>
            <a:chOff x="3054" y="3022"/>
            <a:chExt cx="964" cy="548"/>
          </a:xfrm>
        </p:grpSpPr>
        <p:sp>
          <p:nvSpPr>
            <p:cNvPr id="1040" name="Text Box 17"/>
            <p:cNvSpPr txBox="1">
              <a:spLocks noChangeArrowheads="1"/>
            </p:cNvSpPr>
            <p:nvPr/>
          </p:nvSpPr>
          <p:spPr bwMode="auto">
            <a:xfrm>
              <a:off x="3424" y="3339"/>
              <a:ext cx="5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1800">
                  <a:latin typeface="Comic Sans MS" pitchFamily="66" charset="0"/>
                </a:rPr>
                <a:t>HECES</a:t>
              </a:r>
            </a:p>
          </p:txBody>
        </p:sp>
        <p:sp>
          <p:nvSpPr>
            <p:cNvPr id="1041" name="Freeform 18"/>
            <p:cNvSpPr>
              <a:spLocks/>
            </p:cNvSpPr>
            <p:nvPr/>
          </p:nvSpPr>
          <p:spPr bwMode="auto">
            <a:xfrm>
              <a:off x="3054" y="3022"/>
              <a:ext cx="370" cy="363"/>
            </a:xfrm>
            <a:custGeom>
              <a:avLst/>
              <a:gdLst>
                <a:gd name="T0" fmla="*/ 53 w 370"/>
                <a:gd name="T1" fmla="*/ 0 h 363"/>
                <a:gd name="T2" fmla="*/ 53 w 370"/>
                <a:gd name="T3" fmla="*/ 272 h 363"/>
                <a:gd name="T4" fmla="*/ 370 w 370"/>
                <a:gd name="T5" fmla="*/ 363 h 363"/>
                <a:gd name="T6" fmla="*/ 0 60000 65536"/>
                <a:gd name="T7" fmla="*/ 0 60000 65536"/>
                <a:gd name="T8" fmla="*/ 0 60000 65536"/>
                <a:gd name="T9" fmla="*/ 0 w 370"/>
                <a:gd name="T10" fmla="*/ 0 h 363"/>
                <a:gd name="T11" fmla="*/ 370 w 370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0" h="363">
                  <a:moveTo>
                    <a:pt x="53" y="0"/>
                  </a:moveTo>
                  <a:cubicBezTo>
                    <a:pt x="26" y="105"/>
                    <a:pt x="0" y="211"/>
                    <a:pt x="53" y="272"/>
                  </a:cubicBezTo>
                  <a:cubicBezTo>
                    <a:pt x="106" y="333"/>
                    <a:pt x="238" y="348"/>
                    <a:pt x="370" y="363"/>
                  </a:cubicBezTo>
                </a:path>
              </a:pathLst>
            </a:custGeom>
            <a:noFill/>
            <a:ln w="76200">
              <a:solidFill>
                <a:schemeClr val="accent2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4716463" y="2384425"/>
            <a:ext cx="2540000" cy="1069975"/>
            <a:chOff x="2971" y="1502"/>
            <a:chExt cx="1600" cy="674"/>
          </a:xfrm>
        </p:grpSpPr>
        <p:sp>
          <p:nvSpPr>
            <p:cNvPr id="1038" name="Text Box 16"/>
            <p:cNvSpPr txBox="1">
              <a:spLocks noChangeArrowheads="1"/>
            </p:cNvSpPr>
            <p:nvPr/>
          </p:nvSpPr>
          <p:spPr bwMode="auto">
            <a:xfrm>
              <a:off x="3900" y="1888"/>
              <a:ext cx="6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b="1">
                  <a:solidFill>
                    <a:srgbClr val="003399"/>
                  </a:solidFill>
                  <a:latin typeface="Comic Sans MS" pitchFamily="66" charset="0"/>
                </a:rPr>
                <a:t>Sólido</a:t>
              </a:r>
            </a:p>
          </p:txBody>
        </p:sp>
        <p:sp>
          <p:nvSpPr>
            <p:cNvPr id="1039" name="Freeform 20"/>
            <p:cNvSpPr>
              <a:spLocks/>
            </p:cNvSpPr>
            <p:nvPr/>
          </p:nvSpPr>
          <p:spPr bwMode="auto">
            <a:xfrm>
              <a:off x="2971" y="1502"/>
              <a:ext cx="771" cy="182"/>
            </a:xfrm>
            <a:custGeom>
              <a:avLst/>
              <a:gdLst>
                <a:gd name="T0" fmla="*/ 0 w 771"/>
                <a:gd name="T1" fmla="*/ 159 h 182"/>
                <a:gd name="T2" fmla="*/ 317 w 771"/>
                <a:gd name="T3" fmla="*/ 159 h 182"/>
                <a:gd name="T4" fmla="*/ 544 w 771"/>
                <a:gd name="T5" fmla="*/ 23 h 182"/>
                <a:gd name="T6" fmla="*/ 680 w 771"/>
                <a:gd name="T7" fmla="*/ 23 h 182"/>
                <a:gd name="T8" fmla="*/ 771 w 771"/>
                <a:gd name="T9" fmla="*/ 159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71"/>
                <a:gd name="T16" fmla="*/ 0 h 182"/>
                <a:gd name="T17" fmla="*/ 771 w 771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71" h="182">
                  <a:moveTo>
                    <a:pt x="0" y="159"/>
                  </a:moveTo>
                  <a:cubicBezTo>
                    <a:pt x="113" y="170"/>
                    <a:pt x="226" y="182"/>
                    <a:pt x="317" y="159"/>
                  </a:cubicBezTo>
                  <a:cubicBezTo>
                    <a:pt x="408" y="136"/>
                    <a:pt x="483" y="46"/>
                    <a:pt x="544" y="23"/>
                  </a:cubicBezTo>
                  <a:cubicBezTo>
                    <a:pt x="605" y="0"/>
                    <a:pt x="642" y="0"/>
                    <a:pt x="680" y="23"/>
                  </a:cubicBezTo>
                  <a:cubicBezTo>
                    <a:pt x="718" y="46"/>
                    <a:pt x="744" y="102"/>
                    <a:pt x="771" y="159"/>
                  </a:cubicBezTo>
                </a:path>
              </a:pathLst>
            </a:custGeom>
            <a:noFill/>
            <a:ln w="57150">
              <a:solidFill>
                <a:srgbClr val="003399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</p:grpSp>
      <p:sp>
        <p:nvSpPr>
          <p:cNvPr id="248853" name="Freeform 21"/>
          <p:cNvSpPr>
            <a:spLocks/>
          </p:cNvSpPr>
          <p:nvPr/>
        </p:nvSpPr>
        <p:spPr bwMode="auto">
          <a:xfrm>
            <a:off x="4932363" y="3357563"/>
            <a:ext cx="1189037" cy="1079500"/>
          </a:xfrm>
          <a:custGeom>
            <a:avLst/>
            <a:gdLst>
              <a:gd name="T0" fmla="*/ 2147483647 w 749"/>
              <a:gd name="T1" fmla="*/ 0 h 680"/>
              <a:gd name="T2" fmla="*/ 2147483647 w 749"/>
              <a:gd name="T3" fmla="*/ 2147483647 h 680"/>
              <a:gd name="T4" fmla="*/ 2147483647 w 749"/>
              <a:gd name="T5" fmla="*/ 2147483647 h 680"/>
              <a:gd name="T6" fmla="*/ 2147483647 w 749"/>
              <a:gd name="T7" fmla="*/ 2147483647 h 680"/>
              <a:gd name="T8" fmla="*/ 2147483647 w 749"/>
              <a:gd name="T9" fmla="*/ 2147483647 h 680"/>
              <a:gd name="T10" fmla="*/ 2147483647 w 749"/>
              <a:gd name="T11" fmla="*/ 2147483647 h 680"/>
              <a:gd name="T12" fmla="*/ 0 w 749"/>
              <a:gd name="T13" fmla="*/ 2147483647 h 6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49"/>
              <a:gd name="T22" fmla="*/ 0 h 680"/>
              <a:gd name="T23" fmla="*/ 749 w 749"/>
              <a:gd name="T24" fmla="*/ 680 h 68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49" h="680">
                <a:moveTo>
                  <a:pt x="680" y="0"/>
                </a:moveTo>
                <a:cubicBezTo>
                  <a:pt x="714" y="128"/>
                  <a:pt x="749" y="257"/>
                  <a:pt x="726" y="363"/>
                </a:cubicBezTo>
                <a:cubicBezTo>
                  <a:pt x="703" y="469"/>
                  <a:pt x="620" y="590"/>
                  <a:pt x="544" y="635"/>
                </a:cubicBezTo>
                <a:cubicBezTo>
                  <a:pt x="468" y="680"/>
                  <a:pt x="340" y="658"/>
                  <a:pt x="272" y="635"/>
                </a:cubicBezTo>
                <a:cubicBezTo>
                  <a:pt x="204" y="612"/>
                  <a:pt x="174" y="529"/>
                  <a:pt x="136" y="499"/>
                </a:cubicBezTo>
                <a:cubicBezTo>
                  <a:pt x="98" y="469"/>
                  <a:pt x="68" y="446"/>
                  <a:pt x="45" y="453"/>
                </a:cubicBezTo>
                <a:cubicBezTo>
                  <a:pt x="22" y="460"/>
                  <a:pt x="11" y="502"/>
                  <a:pt x="0" y="544"/>
                </a:cubicBezTo>
              </a:path>
            </a:pathLst>
          </a:custGeom>
          <a:noFill/>
          <a:ln w="57150">
            <a:solidFill>
              <a:srgbClr val="003399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s-MX"/>
          </a:p>
        </p:txBody>
      </p:sp>
      <p:sp>
        <p:nvSpPr>
          <p:cNvPr id="1034" name="7 CuadroTexto"/>
          <p:cNvSpPr txBox="1">
            <a:spLocks noChangeArrowheads="1"/>
          </p:cNvSpPr>
          <p:nvPr/>
        </p:nvSpPr>
        <p:spPr bwMode="auto">
          <a:xfrm>
            <a:off x="0" y="2071688"/>
            <a:ext cx="32861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Gran cantidad de absorción de agua, el quimo se convierte en materia fecal, fermentación de materias fecales por acción de las bacterias. Formación de vitamina K y B</a:t>
            </a: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500034" y="428604"/>
            <a:ext cx="8286808" cy="12144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accent4">
                <a:lumMod val="85000"/>
                <a:lumOff val="15000"/>
              </a:schemeClr>
            </a:solidFill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Las funciones principales del intestino grueso son absorber agua y eliminar los productos de desecho de la digesti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ó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n.</a:t>
            </a:r>
          </a:p>
          <a:p>
            <a:pPr eaLnBrk="0" hangingPunct="0">
              <a:defRPr/>
            </a:pP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 movimiento, eliminaci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ó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n y absorci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ó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n. </a:t>
            </a:r>
            <a:endParaRPr lang="es-MX" dirty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53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23900"/>
            <a:ext cx="3643313" cy="5848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2 CuadroTexto"/>
          <p:cNvSpPr txBox="1"/>
          <p:nvPr/>
        </p:nvSpPr>
        <p:spPr>
          <a:xfrm>
            <a:off x="2357422" y="142852"/>
            <a:ext cx="6643734" cy="646331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sz="3600" dirty="0"/>
              <a:t>Principales glándulas accesorias.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2387600"/>
            <a:ext cx="3663950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5" name="4 Rectángulo"/>
          <p:cNvSpPr/>
          <p:nvPr/>
        </p:nvSpPr>
        <p:spPr>
          <a:xfrm>
            <a:off x="3571868" y="928670"/>
            <a:ext cx="5357850" cy="193899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glow rad="635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Estos órganos accesorios proporcionan las</a:t>
            </a:r>
          </a:p>
          <a:p>
            <a:pPr>
              <a:defRPr/>
            </a:pPr>
            <a:r>
              <a:rPr lang="es-MX" dirty="0"/>
              <a:t>enzimas y otras sustancias esenciales</a:t>
            </a:r>
          </a:p>
          <a:p>
            <a:pPr>
              <a:defRPr/>
            </a:pPr>
            <a:r>
              <a:rPr lang="es-MX" dirty="0"/>
              <a:t>para la digestión.</a:t>
            </a:r>
          </a:p>
          <a:p>
            <a:pPr>
              <a:defRPr/>
            </a:pPr>
            <a:r>
              <a:rPr lang="es-MX" dirty="0"/>
              <a:t>HIGADO Y VESICULA BILIAR, PANCREAS.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3214688"/>
            <a:ext cx="35766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429000"/>
            <a:ext cx="320040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3 CuadroTexto"/>
          <p:cNvSpPr txBox="1">
            <a:spLocks noChangeArrowheads="1"/>
          </p:cNvSpPr>
          <p:nvPr/>
        </p:nvSpPr>
        <p:spPr bwMode="auto">
          <a:xfrm>
            <a:off x="214313" y="2786063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 anterior</a:t>
            </a:r>
          </a:p>
        </p:txBody>
      </p:sp>
      <p:sp>
        <p:nvSpPr>
          <p:cNvPr id="26629" name="4 CuadroTexto"/>
          <p:cNvSpPr txBox="1">
            <a:spLocks noChangeArrowheads="1"/>
          </p:cNvSpPr>
          <p:nvPr/>
        </p:nvSpPr>
        <p:spPr bwMode="auto">
          <a:xfrm>
            <a:off x="6429375" y="3143250"/>
            <a:ext cx="1785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posterior 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 rot="16200000" flipV="1">
            <a:off x="2750344" y="4107656"/>
            <a:ext cx="571500" cy="357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rot="5400000" flipH="1" flipV="1">
            <a:off x="107157" y="4893468"/>
            <a:ext cx="1143000" cy="2143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rot="16200000" flipV="1">
            <a:off x="1964531" y="4679157"/>
            <a:ext cx="1000125" cy="2143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16200000" flipV="1">
            <a:off x="1214438" y="5072063"/>
            <a:ext cx="571500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 rot="16200000" flipH="1">
            <a:off x="5643563" y="3429000"/>
            <a:ext cx="857250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rot="16200000" flipH="1">
            <a:off x="5179219" y="3321844"/>
            <a:ext cx="785812" cy="571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rot="5400000" flipH="1" flipV="1">
            <a:off x="4714875" y="4643438"/>
            <a:ext cx="857250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 rot="5400000" flipH="1" flipV="1">
            <a:off x="5750719" y="5179219"/>
            <a:ext cx="785812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15 Conector recto de flecha"/>
          <p:cNvCxnSpPr/>
          <p:nvPr/>
        </p:nvCxnSpPr>
        <p:spPr>
          <a:xfrm rot="10800000" flipV="1">
            <a:off x="7572375" y="4214813"/>
            <a:ext cx="500063" cy="3571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19 Conector recto de flecha"/>
          <p:cNvCxnSpPr/>
          <p:nvPr/>
        </p:nvCxnSpPr>
        <p:spPr>
          <a:xfrm rot="10800000">
            <a:off x="7000875" y="4643438"/>
            <a:ext cx="1071563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 rot="16200000" flipV="1">
            <a:off x="6322219" y="5607844"/>
            <a:ext cx="857250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 de flecha"/>
          <p:cNvCxnSpPr/>
          <p:nvPr/>
        </p:nvCxnSpPr>
        <p:spPr>
          <a:xfrm rot="10800000">
            <a:off x="7500938" y="5286375"/>
            <a:ext cx="642937" cy="5000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32 CuadroTexto"/>
          <p:cNvSpPr txBox="1"/>
          <p:nvPr/>
        </p:nvSpPr>
        <p:spPr>
          <a:xfrm>
            <a:off x="214313" y="5572125"/>
            <a:ext cx="1000125" cy="646113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Lóbulo derecho</a:t>
            </a:r>
          </a:p>
        </p:txBody>
      </p:sp>
      <p:sp>
        <p:nvSpPr>
          <p:cNvPr id="26643" name="33 CuadroTexto"/>
          <p:cNvSpPr txBox="1">
            <a:spLocks noChangeArrowheads="1"/>
          </p:cNvSpPr>
          <p:nvPr/>
        </p:nvSpPr>
        <p:spPr bwMode="auto">
          <a:xfrm>
            <a:off x="2357438" y="5286375"/>
            <a:ext cx="13573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Ligamento falciforme</a:t>
            </a:r>
          </a:p>
        </p:txBody>
      </p:sp>
      <p:sp>
        <p:nvSpPr>
          <p:cNvPr id="26644" name="34 CuadroTexto"/>
          <p:cNvSpPr txBox="1">
            <a:spLocks noChangeArrowheads="1"/>
          </p:cNvSpPr>
          <p:nvPr/>
        </p:nvSpPr>
        <p:spPr bwMode="auto">
          <a:xfrm>
            <a:off x="1357313" y="5500688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vesícula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3000375" y="4500563"/>
            <a:ext cx="1285875" cy="64611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Lóbulo izquierdo</a:t>
            </a:r>
          </a:p>
        </p:txBody>
      </p:sp>
      <p:sp>
        <p:nvSpPr>
          <p:cNvPr id="26646" name="42 CuadroTexto"/>
          <p:cNvSpPr txBox="1">
            <a:spLocks noChangeArrowheads="1"/>
          </p:cNvSpPr>
          <p:nvPr/>
        </p:nvSpPr>
        <p:spPr bwMode="auto">
          <a:xfrm>
            <a:off x="4286250" y="5214938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Impresión gástrica.</a:t>
            </a:r>
          </a:p>
        </p:txBody>
      </p:sp>
      <p:sp>
        <p:nvSpPr>
          <p:cNvPr id="46" name="45 CuadroTexto"/>
          <p:cNvSpPr txBox="1"/>
          <p:nvPr/>
        </p:nvSpPr>
        <p:spPr>
          <a:xfrm>
            <a:off x="5357813" y="5643563"/>
            <a:ext cx="1143000" cy="64611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Lóbulo cuadrado</a:t>
            </a:r>
          </a:p>
        </p:txBody>
      </p:sp>
      <p:sp>
        <p:nvSpPr>
          <p:cNvPr id="26648" name="46 CuadroTexto"/>
          <p:cNvSpPr txBox="1">
            <a:spLocks noChangeArrowheads="1"/>
          </p:cNvSpPr>
          <p:nvPr/>
        </p:nvSpPr>
        <p:spPr bwMode="auto">
          <a:xfrm>
            <a:off x="6572250" y="6072188"/>
            <a:ext cx="10001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vesícula</a:t>
            </a:r>
          </a:p>
        </p:txBody>
      </p:sp>
      <p:sp>
        <p:nvSpPr>
          <p:cNvPr id="26649" name="49 CuadroTexto"/>
          <p:cNvSpPr txBox="1">
            <a:spLocks noChangeArrowheads="1"/>
          </p:cNvSpPr>
          <p:nvPr/>
        </p:nvSpPr>
        <p:spPr bwMode="auto">
          <a:xfrm>
            <a:off x="7643813" y="5786438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800" b="1"/>
              <a:t>Impresión   cólica</a:t>
            </a:r>
          </a:p>
        </p:txBody>
      </p:sp>
      <p:sp>
        <p:nvSpPr>
          <p:cNvPr id="26650" name="50 CuadroTexto"/>
          <p:cNvSpPr txBox="1">
            <a:spLocks noChangeArrowheads="1"/>
          </p:cNvSpPr>
          <p:nvPr/>
        </p:nvSpPr>
        <p:spPr bwMode="auto">
          <a:xfrm>
            <a:off x="7929563" y="4572000"/>
            <a:ext cx="1214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Impresión  duodenal</a:t>
            </a:r>
          </a:p>
        </p:txBody>
      </p:sp>
      <p:sp>
        <p:nvSpPr>
          <p:cNvPr id="26651" name="51 CuadroTexto"/>
          <p:cNvSpPr txBox="1">
            <a:spLocks noChangeArrowheads="1"/>
          </p:cNvSpPr>
          <p:nvPr/>
        </p:nvSpPr>
        <p:spPr bwMode="auto">
          <a:xfrm>
            <a:off x="7858125" y="3786188"/>
            <a:ext cx="1285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800" b="1"/>
              <a:t>Impresión renal</a:t>
            </a:r>
          </a:p>
        </p:txBody>
      </p:sp>
      <p:sp>
        <p:nvSpPr>
          <p:cNvPr id="54" name="53 CuadroTexto"/>
          <p:cNvSpPr txBox="1"/>
          <p:nvPr/>
        </p:nvSpPr>
        <p:spPr>
          <a:xfrm>
            <a:off x="5500688" y="2500313"/>
            <a:ext cx="1071562" cy="64611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Lóbulo caudado</a:t>
            </a:r>
          </a:p>
        </p:txBody>
      </p:sp>
      <p:sp>
        <p:nvSpPr>
          <p:cNvPr id="26653" name="54 CuadroTexto"/>
          <p:cNvSpPr txBox="1">
            <a:spLocks noChangeArrowheads="1"/>
          </p:cNvSpPr>
          <p:nvPr/>
        </p:nvSpPr>
        <p:spPr bwMode="auto">
          <a:xfrm>
            <a:off x="4286250" y="2571750"/>
            <a:ext cx="1214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Impresión esofágica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3000364" y="285728"/>
            <a:ext cx="5715040" cy="120032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13500000" scaled="1"/>
            <a:tileRect/>
          </a:gradFill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dirty="0">
                <a:latin typeface="Constantia" pitchFamily="18" charset="0"/>
                <a:ea typeface="Calibri" pitchFamily="34" charset="0"/>
                <a:cs typeface="Arial" pitchFamily="34" charset="0"/>
              </a:rPr>
              <a:t>El </a:t>
            </a:r>
            <a:r>
              <a:rPr lang="es-MX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  <a:ea typeface="Calibri" pitchFamily="34" charset="0"/>
                <a:cs typeface="Arial" pitchFamily="34" charset="0"/>
              </a:rPr>
              <a:t>HÍGADO </a:t>
            </a:r>
            <a:r>
              <a:rPr lang="es-MX" dirty="0">
                <a:latin typeface="Constantia" pitchFamily="18" charset="0"/>
                <a:ea typeface="Calibri" pitchFamily="34" charset="0"/>
                <a:cs typeface="Arial" pitchFamily="34" charset="0"/>
              </a:rPr>
              <a:t>es </a:t>
            </a:r>
            <a:r>
              <a:rPr lang="es-MX" dirty="0" smtClean="0">
                <a:latin typeface="Constantia" pitchFamily="18" charset="0"/>
                <a:ea typeface="Calibri" pitchFamily="34" charset="0"/>
                <a:cs typeface="Arial" pitchFamily="34" charset="0"/>
              </a:rPr>
              <a:t>la (glándula) </a:t>
            </a:r>
            <a:r>
              <a:rPr lang="es-MX" dirty="0">
                <a:latin typeface="Constantia" pitchFamily="18" charset="0"/>
                <a:ea typeface="Calibri" pitchFamily="34" charset="0"/>
                <a:cs typeface="Arial" pitchFamily="34" charset="0"/>
              </a:rPr>
              <a:t>más grande del organismo </a:t>
            </a:r>
            <a:r>
              <a:rPr lang="es-MX" dirty="0" smtClean="0">
                <a:latin typeface="Constantia" pitchFamily="18" charset="0"/>
                <a:ea typeface="Calibri" pitchFamily="34" charset="0"/>
                <a:cs typeface="Arial" pitchFamily="34" charset="0"/>
              </a:rPr>
              <a:t>de </a:t>
            </a:r>
            <a:r>
              <a:rPr lang="es-MX" dirty="0">
                <a:latin typeface="Constantia" pitchFamily="18" charset="0"/>
                <a:ea typeface="Calibri" pitchFamily="34" charset="0"/>
                <a:cs typeface="Arial" pitchFamily="34" charset="0"/>
              </a:rPr>
              <a:t>color rojo pardusco. Pesa (1.4 kg a 1.5kg.).</a:t>
            </a:r>
            <a:r>
              <a:rPr lang="es-MX" dirty="0">
                <a:latin typeface="Constantia" pitchFamily="18" charset="0"/>
                <a:cs typeface="Arial" pitchFamily="34" charset="0"/>
              </a:rPr>
              <a:t> </a:t>
            </a:r>
            <a:endParaRPr lang="es-ES" dirty="0">
              <a:solidFill>
                <a:schemeClr val="accent2">
                  <a:lumMod val="50000"/>
                </a:schemeClr>
              </a:solidFill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285720" y="1714488"/>
            <a:ext cx="857256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s-ES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cs typeface="Arial" pitchFamily="34" charset="0"/>
              </a:rPr>
              <a:t>E</a:t>
            </a:r>
            <a:r>
              <a:rPr lang="es-ES" dirty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  <a:ea typeface="Times New Roman" pitchFamily="18" charset="0"/>
                <a:cs typeface="Arial" pitchFamily="34" charset="0"/>
              </a:rPr>
              <a:t>stá situado por debajo del diafragma y ocupa la mayor parte del hipocondrio derecho.</a:t>
            </a:r>
            <a:endParaRPr lang="es-ES" dirty="0">
              <a:solidFill>
                <a:schemeClr val="accent2">
                  <a:lumMod val="50000"/>
                </a:schemeClr>
              </a:solidFill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32" name="Picture 20" descr="C:\Users\IXCHEL\Documents\IX\IMAGENES\IMA ANATOMIA\CAQ02135CAL5C04BCANGTUWTCA0SW222CA8XAIP5CATFJCX7CAWCMOSWCADGK0OSCASN1M35CA2XB6EWCAZGZV5DCACU4LAQCA70IUEBCARTT1NUCAIFM3BXCA7A3V04CAG16YY8CAPE17ZECAAMRL2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214313"/>
            <a:ext cx="981075" cy="130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1143000"/>
            <a:ext cx="475615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1788" y="4071938"/>
            <a:ext cx="16303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4 Conector recto de flecha"/>
          <p:cNvCxnSpPr/>
          <p:nvPr/>
        </p:nvCxnSpPr>
        <p:spPr>
          <a:xfrm rot="5400000">
            <a:off x="2000250" y="4429125"/>
            <a:ext cx="1285875" cy="4286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 flipV="1">
            <a:off x="3714750" y="2143125"/>
            <a:ext cx="3214688" cy="1428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 rot="10800000" flipV="1">
            <a:off x="2643188" y="5429250"/>
            <a:ext cx="714375" cy="2143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V="1">
            <a:off x="4643438" y="3786188"/>
            <a:ext cx="2643187" cy="20002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V="1">
            <a:off x="4000500" y="2000250"/>
            <a:ext cx="3357563" cy="30718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28 CuadroTexto"/>
          <p:cNvSpPr txBox="1"/>
          <p:nvPr/>
        </p:nvSpPr>
        <p:spPr>
          <a:xfrm>
            <a:off x="2786063" y="3429000"/>
            <a:ext cx="1285875" cy="6778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900" b="1" dirty="0"/>
              <a:t>Conducto cístico</a:t>
            </a:r>
          </a:p>
        </p:txBody>
      </p:sp>
      <p:sp>
        <p:nvSpPr>
          <p:cNvPr id="39" name="38 CuadroTexto"/>
          <p:cNvSpPr txBox="1"/>
          <p:nvPr/>
        </p:nvSpPr>
        <p:spPr>
          <a:xfrm>
            <a:off x="3214688" y="4929188"/>
            <a:ext cx="1285875" cy="6461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Conducto hepático</a:t>
            </a:r>
          </a:p>
        </p:txBody>
      </p:sp>
      <p:cxnSp>
        <p:nvCxnSpPr>
          <p:cNvPr id="41" name="40 Conector recto de flecha"/>
          <p:cNvCxnSpPr/>
          <p:nvPr/>
        </p:nvCxnSpPr>
        <p:spPr>
          <a:xfrm rot="10800000" flipV="1">
            <a:off x="2500313" y="6216650"/>
            <a:ext cx="1428750" cy="698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660" name="49 CuadroTexto"/>
          <p:cNvSpPr txBox="1">
            <a:spLocks noChangeArrowheads="1"/>
          </p:cNvSpPr>
          <p:nvPr/>
        </p:nvSpPr>
        <p:spPr bwMode="auto">
          <a:xfrm>
            <a:off x="3857625" y="5857875"/>
            <a:ext cx="1214438" cy="400050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colédoco</a:t>
            </a:r>
          </a:p>
        </p:txBody>
      </p:sp>
      <p:sp>
        <p:nvSpPr>
          <p:cNvPr id="27661" name="50 CuadroTexto"/>
          <p:cNvSpPr txBox="1">
            <a:spLocks noChangeArrowheads="1"/>
          </p:cNvSpPr>
          <p:nvPr/>
        </p:nvSpPr>
        <p:spPr bwMode="auto">
          <a:xfrm>
            <a:off x="5214938" y="1500188"/>
            <a:ext cx="928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hígado</a:t>
            </a:r>
          </a:p>
        </p:txBody>
      </p:sp>
      <p:sp>
        <p:nvSpPr>
          <p:cNvPr id="27662" name="51 CuadroTexto"/>
          <p:cNvSpPr txBox="1">
            <a:spLocks noChangeArrowheads="1"/>
          </p:cNvSpPr>
          <p:nvPr/>
        </p:nvSpPr>
        <p:spPr bwMode="auto">
          <a:xfrm>
            <a:off x="7715250" y="3571875"/>
            <a:ext cx="114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duodeno</a:t>
            </a:r>
          </a:p>
        </p:txBody>
      </p:sp>
      <p:sp>
        <p:nvSpPr>
          <p:cNvPr id="27663" name="52 CuadroTexto"/>
          <p:cNvSpPr txBox="1">
            <a:spLocks noChangeArrowheads="1"/>
          </p:cNvSpPr>
          <p:nvPr/>
        </p:nvSpPr>
        <p:spPr bwMode="auto">
          <a:xfrm>
            <a:off x="5357813" y="3357563"/>
            <a:ext cx="1143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vesícula</a:t>
            </a: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357158" y="1000108"/>
            <a:ext cx="3571900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sz="2000" dirty="0">
                <a:latin typeface="Constantia" pitchFamily="18" charset="0"/>
                <a:ea typeface="Calibri" pitchFamily="34" charset="0"/>
                <a:cs typeface="Arial" pitchFamily="34" charset="0"/>
              </a:rPr>
              <a:t>La </a:t>
            </a:r>
            <a:r>
              <a:rPr lang="es-MX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tantia" pitchFamily="18" charset="0"/>
                <a:ea typeface="Calibri" pitchFamily="34" charset="0"/>
                <a:cs typeface="Arial" pitchFamily="34" charset="0"/>
              </a:rPr>
              <a:t>VESÍCULA BILIAR</a:t>
            </a:r>
            <a:r>
              <a:rPr lang="es-MX" sz="2000" dirty="0">
                <a:latin typeface="Constantia" pitchFamily="18" charset="0"/>
                <a:ea typeface="Calibri" pitchFamily="34" charset="0"/>
                <a:cs typeface="Arial" pitchFamily="34" charset="0"/>
              </a:rPr>
              <a:t> es un saco piriforme localizado en una depresión de la cara inferior del hígado. </a:t>
            </a:r>
            <a:r>
              <a:rPr lang="es-MX" sz="2000" dirty="0">
                <a:solidFill>
                  <a:srgbClr val="C00000"/>
                </a:solidFill>
                <a:latin typeface="Constantia" pitchFamily="18" charset="0"/>
                <a:ea typeface="Calibri" pitchFamily="34" charset="0"/>
                <a:cs typeface="Arial" pitchFamily="34" charset="0"/>
              </a:rPr>
              <a:t>Mide de 7 a 10 cm, de longitud y 3 cm de ancho</a:t>
            </a:r>
            <a:r>
              <a:rPr lang="es-MX" sz="2000" dirty="0">
                <a:latin typeface="Constantia" pitchFamily="18" charset="0"/>
                <a:ea typeface="Calibri" pitchFamily="34" charset="0"/>
                <a:cs typeface="Arial" pitchFamily="34" charset="0"/>
              </a:rPr>
              <a:t>, Se localiza por debajo del hígado y está unida a él por tejido areolar.</a:t>
            </a:r>
            <a:endParaRPr lang="es-MX" sz="2000" dirty="0">
              <a:latin typeface="Constantia" pitchFamily="18" charset="0"/>
              <a:cs typeface="Arial" pitchFamily="34" charset="0"/>
            </a:endParaRPr>
          </a:p>
          <a:p>
            <a:pPr algn="just" eaLnBrk="0" hangingPunct="0">
              <a:defRPr/>
            </a:pPr>
            <a:endParaRPr lang="es-MX" sz="1400" dirty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3590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CuadroTexto"/>
          <p:cNvSpPr txBox="1"/>
          <p:nvPr/>
        </p:nvSpPr>
        <p:spPr>
          <a:xfrm>
            <a:off x="1357313" y="714375"/>
            <a:ext cx="1143000" cy="6461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s-MX" sz="1800" b="1" dirty="0"/>
              <a:t>Conducto cístico</a:t>
            </a:r>
          </a:p>
        </p:txBody>
      </p:sp>
      <p:sp>
        <p:nvSpPr>
          <p:cNvPr id="28676" name="4 CuadroTexto"/>
          <p:cNvSpPr txBox="1">
            <a:spLocks noChangeArrowheads="1"/>
          </p:cNvSpPr>
          <p:nvPr/>
        </p:nvSpPr>
        <p:spPr bwMode="auto">
          <a:xfrm>
            <a:off x="0" y="2357438"/>
            <a:ext cx="13573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/>
              <a:t>Cuerpo</a:t>
            </a:r>
          </a:p>
        </p:txBody>
      </p:sp>
      <p:sp>
        <p:nvSpPr>
          <p:cNvPr id="28677" name="5 CuadroTexto"/>
          <p:cNvSpPr txBox="1">
            <a:spLocks noChangeArrowheads="1"/>
          </p:cNvSpPr>
          <p:nvPr/>
        </p:nvSpPr>
        <p:spPr bwMode="auto">
          <a:xfrm>
            <a:off x="285750" y="1428750"/>
            <a:ext cx="1214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/>
              <a:t>Cuello</a:t>
            </a:r>
          </a:p>
        </p:txBody>
      </p:sp>
      <p:sp>
        <p:nvSpPr>
          <p:cNvPr id="28678" name="6 CuadroTexto"/>
          <p:cNvSpPr txBox="1">
            <a:spLocks noChangeArrowheads="1"/>
          </p:cNvSpPr>
          <p:nvPr/>
        </p:nvSpPr>
        <p:spPr bwMode="auto">
          <a:xfrm>
            <a:off x="0" y="3786188"/>
            <a:ext cx="10715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b="1"/>
              <a:t>Fondo</a:t>
            </a:r>
          </a:p>
        </p:txBody>
      </p:sp>
      <p:cxnSp>
        <p:nvCxnSpPr>
          <p:cNvPr id="9" name="8 Conector recto de flecha"/>
          <p:cNvCxnSpPr/>
          <p:nvPr/>
        </p:nvCxnSpPr>
        <p:spPr>
          <a:xfrm rot="16200000" flipH="1">
            <a:off x="1821656" y="1678782"/>
            <a:ext cx="1000125" cy="2143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>
            <a:stCxn id="28677" idx="3"/>
          </p:cNvCxnSpPr>
          <p:nvPr/>
        </p:nvCxnSpPr>
        <p:spPr>
          <a:xfrm>
            <a:off x="1500188" y="1658938"/>
            <a:ext cx="285750" cy="1984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681" name="12 CuadroTexto"/>
          <p:cNvSpPr txBox="1">
            <a:spLocks noChangeArrowheads="1"/>
          </p:cNvSpPr>
          <p:nvPr/>
        </p:nvSpPr>
        <p:spPr bwMode="auto">
          <a:xfrm>
            <a:off x="3643313" y="1500188"/>
            <a:ext cx="3071812" cy="369887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Conducto hepático izquierdo</a:t>
            </a:r>
          </a:p>
        </p:txBody>
      </p:sp>
      <p:sp>
        <p:nvSpPr>
          <p:cNvPr id="28682" name="13 CuadroTexto"/>
          <p:cNvSpPr txBox="1">
            <a:spLocks noChangeArrowheads="1"/>
          </p:cNvSpPr>
          <p:nvPr/>
        </p:nvSpPr>
        <p:spPr bwMode="auto">
          <a:xfrm>
            <a:off x="3286125" y="1928813"/>
            <a:ext cx="3000375" cy="36988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Conducto hepático derecho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3214688" y="2286000"/>
            <a:ext cx="2928937" cy="3698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Conducto hepático común</a:t>
            </a:r>
          </a:p>
        </p:txBody>
      </p:sp>
      <p:sp>
        <p:nvSpPr>
          <p:cNvPr id="28684" name="15 CuadroTexto"/>
          <p:cNvSpPr txBox="1">
            <a:spLocks noChangeArrowheads="1"/>
          </p:cNvSpPr>
          <p:nvPr/>
        </p:nvSpPr>
        <p:spPr bwMode="auto">
          <a:xfrm>
            <a:off x="3429000" y="3143250"/>
            <a:ext cx="1143000" cy="4000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colédoco</a:t>
            </a:r>
          </a:p>
        </p:txBody>
      </p:sp>
      <p:sp>
        <p:nvSpPr>
          <p:cNvPr id="18" name="17 CuadroTexto"/>
          <p:cNvSpPr txBox="1"/>
          <p:nvPr/>
        </p:nvSpPr>
        <p:spPr>
          <a:xfrm>
            <a:off x="3071813" y="4286250"/>
            <a:ext cx="3429000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Conducto pancreático principal</a:t>
            </a:r>
          </a:p>
        </p:txBody>
      </p:sp>
      <p:sp>
        <p:nvSpPr>
          <p:cNvPr id="19" name="18 CuadroTexto"/>
          <p:cNvSpPr txBox="1"/>
          <p:nvPr/>
        </p:nvSpPr>
        <p:spPr>
          <a:xfrm>
            <a:off x="3071813" y="5143500"/>
            <a:ext cx="3786187" cy="369888"/>
          </a:xfrm>
          <a:prstGeom prst="rect">
            <a:avLst/>
          </a:prstGeom>
          <a:solidFill>
            <a:schemeClr val="accent3">
              <a:lumMod val="6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Ampolla hepatopancreática (Vater)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3286125" y="5715000"/>
            <a:ext cx="2928938" cy="6461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800" b="1" dirty="0"/>
              <a:t>Papila duodenal mayor (Vater) y esfínter de Oddi.</a:t>
            </a:r>
          </a:p>
        </p:txBody>
      </p:sp>
      <p:sp>
        <p:nvSpPr>
          <p:cNvPr id="28688" name="21 CuadroTexto"/>
          <p:cNvSpPr txBox="1">
            <a:spLocks noChangeArrowheads="1"/>
          </p:cNvSpPr>
          <p:nvPr/>
        </p:nvSpPr>
        <p:spPr bwMode="auto">
          <a:xfrm>
            <a:off x="785813" y="4643438"/>
            <a:ext cx="1071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800" b="1"/>
              <a:t>duodeno</a:t>
            </a:r>
          </a:p>
        </p:txBody>
      </p:sp>
      <p:cxnSp>
        <p:nvCxnSpPr>
          <p:cNvPr id="24" name="23 Conector recto de flecha"/>
          <p:cNvCxnSpPr/>
          <p:nvPr/>
        </p:nvCxnSpPr>
        <p:spPr>
          <a:xfrm rot="10800000">
            <a:off x="3286125" y="1357313"/>
            <a:ext cx="642938" cy="2143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 rot="10800000">
            <a:off x="2786063" y="1285875"/>
            <a:ext cx="785812" cy="7143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 de flecha"/>
          <p:cNvCxnSpPr/>
          <p:nvPr/>
        </p:nvCxnSpPr>
        <p:spPr>
          <a:xfrm rot="10800000">
            <a:off x="2857500" y="2000250"/>
            <a:ext cx="642938" cy="357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>
            <a:stCxn id="28684" idx="1"/>
          </p:cNvCxnSpPr>
          <p:nvPr/>
        </p:nvCxnSpPr>
        <p:spPr>
          <a:xfrm rot="10800000" flipV="1">
            <a:off x="2857500" y="3343275"/>
            <a:ext cx="571500" cy="15716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>
          <a:xfrm rot="10800000" flipV="1">
            <a:off x="2928938" y="4500563"/>
            <a:ext cx="714375" cy="571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 de flecha"/>
          <p:cNvCxnSpPr/>
          <p:nvPr/>
        </p:nvCxnSpPr>
        <p:spPr>
          <a:xfrm rot="10800000">
            <a:off x="2143125" y="5143500"/>
            <a:ext cx="1143000" cy="2143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 de flecha"/>
          <p:cNvCxnSpPr>
            <a:stCxn id="21" idx="1"/>
          </p:cNvCxnSpPr>
          <p:nvPr/>
        </p:nvCxnSpPr>
        <p:spPr>
          <a:xfrm rot="10800000">
            <a:off x="2071688" y="5429250"/>
            <a:ext cx="1214437" cy="609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3786182" y="285728"/>
            <a:ext cx="5072098" cy="1200329"/>
          </a:xfrm>
          <a:prstGeom prst="rect">
            <a:avLst/>
          </a:prstGeom>
          <a:gradFill flip="none" rotWithShape="1">
            <a:gsLst>
              <a:gs pos="0">
                <a:srgbClr val="CCFF33">
                  <a:shade val="30000"/>
                  <a:satMod val="115000"/>
                </a:srgbClr>
              </a:gs>
              <a:gs pos="50000">
                <a:srgbClr val="CCFF33">
                  <a:shade val="67500"/>
                  <a:satMod val="115000"/>
                </a:srgbClr>
              </a:gs>
              <a:gs pos="100000">
                <a:srgbClr val="CCFF33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La ves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í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cula biliar concentra y almacena la bilis que le llega por los conductos hep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á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tico y c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í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stico. </a:t>
            </a:r>
            <a:endParaRPr lang="es-MX" dirty="0">
              <a:cs typeface="Arial" pitchFamily="34" charset="0"/>
            </a:endParaRPr>
          </a:p>
        </p:txBody>
      </p:sp>
      <p:pic>
        <p:nvPicPr>
          <p:cNvPr id="25" name="Picture 2" descr="C:\Users\IXCHEL\Documents\IX\IMAGENES\IMA ANATOMIA\7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357430"/>
            <a:ext cx="3286116" cy="2628893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285720" y="785794"/>
            <a:ext cx="8358246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1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1">
                  <a:lumMod val="40000"/>
                  <a:lumOff val="60000"/>
                  <a:shade val="100000"/>
                  <a:satMod val="115000"/>
                </a:schemeClr>
              </a:gs>
            </a:gsLst>
            <a:lin ang="81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solidFill>
                  <a:srgbClr val="C00000"/>
                </a:solidFill>
              </a:rPr>
              <a:t>El HIGADO </a:t>
            </a:r>
            <a:r>
              <a:rPr lang="es-MX" dirty="0"/>
              <a:t>es una fábrica química. realiza más de 400 funciones distribuidas en tres categorías principales: </a:t>
            </a:r>
            <a:r>
              <a:rPr lang="es-MX" b="1" dirty="0"/>
              <a:t>almacenamiento, protección y metabolismo.</a:t>
            </a:r>
            <a:endParaRPr lang="es-MX" dirty="0"/>
          </a:p>
        </p:txBody>
      </p:sp>
      <p:sp>
        <p:nvSpPr>
          <p:cNvPr id="6" name="5 Rectángulo"/>
          <p:cNvSpPr/>
          <p:nvPr/>
        </p:nvSpPr>
        <p:spPr>
          <a:xfrm>
            <a:off x="285720" y="2428868"/>
            <a:ext cx="3643338" cy="3416320"/>
          </a:xfrm>
          <a:prstGeom prst="rect">
            <a:avLst/>
          </a:prstGeom>
          <a:gradFill flip="none" rotWithShape="1">
            <a:gsLst>
              <a:gs pos="0">
                <a:srgbClr val="FF0066">
                  <a:tint val="66000"/>
                  <a:satMod val="160000"/>
                </a:srgbClr>
              </a:gs>
              <a:gs pos="50000">
                <a:srgbClr val="FF0066">
                  <a:tint val="44500"/>
                  <a:satMod val="160000"/>
                </a:srgbClr>
              </a:gs>
              <a:gs pos="100000">
                <a:srgbClr val="FF0066">
                  <a:tint val="23500"/>
                  <a:satMod val="160000"/>
                </a:srgbClr>
              </a:gs>
            </a:gsLst>
            <a:lin ang="189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El hígado es especialmente importante para mantener los niveles normales de glucosa en sangre. Cuando la glucemia es baja, el hígado puede desdoblar el glucógeno en glucosa y liberarla en el torrente sanguíneo. </a:t>
            </a:r>
          </a:p>
        </p:txBody>
      </p:sp>
      <p:sp>
        <p:nvSpPr>
          <p:cNvPr id="7" name="6 Rectángulo"/>
          <p:cNvSpPr/>
          <p:nvPr/>
        </p:nvSpPr>
        <p:spPr>
          <a:xfrm>
            <a:off x="4786314" y="2071678"/>
            <a:ext cx="4143404" cy="830997"/>
          </a:xfrm>
          <a:prstGeom prst="rect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Produce </a:t>
            </a:r>
            <a:r>
              <a:rPr lang="es-MX" b="1" dirty="0"/>
              <a:t>bilis (que se almacena luego en la vesícula biliar)</a:t>
            </a:r>
            <a:endParaRPr lang="es-MX" dirty="0"/>
          </a:p>
        </p:txBody>
      </p:sp>
      <p:pic>
        <p:nvPicPr>
          <p:cNvPr id="29707" name="Picture 1" descr="C:\Users\IXCHEL\Documents\IX\IMAGENES\IMA ANATOMIA\CAGPFCT4CAQ0EIFHCAF1TFPYCATL0DGUCA1TGM05CANY73B6CAFWR2N9CAC8KGJ9CA7TENG3CALCIVSVCA2O7GTDCANIUR0SCA3153OJCABJ4M2RCASSY91BCAOZC31BCAI3NRTECAKX9VXCCAVO7Q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63" y="3000375"/>
            <a:ext cx="21240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929190" y="4929198"/>
            <a:ext cx="3929058" cy="707886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bg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bg2">
                  <a:lumMod val="60000"/>
                  <a:lumOff val="40000"/>
                  <a:shade val="100000"/>
                  <a:satMod val="11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miter lim="800000"/>
            <a:headEnd/>
            <a:tailEnd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sz="2000" dirty="0">
                <a:latin typeface="Futura Md" pitchFamily="34" charset="0"/>
                <a:ea typeface="Calibri" pitchFamily="34" charset="0"/>
                <a:cs typeface="Arial" pitchFamily="34" charset="0"/>
              </a:rPr>
              <a:t>Detoxificar sustancias como el alcohol y excreta f</a:t>
            </a:r>
            <a:r>
              <a:rPr lang="es-MX" sz="2000" dirty="0">
                <a:latin typeface="Times New Roman"/>
                <a:ea typeface="Calibri" pitchFamily="34" charset="0"/>
                <a:cs typeface="Arial" pitchFamily="34" charset="0"/>
              </a:rPr>
              <a:t>á</a:t>
            </a:r>
            <a:r>
              <a:rPr lang="es-MX" sz="2000" dirty="0">
                <a:latin typeface="Futura Md" pitchFamily="34" charset="0"/>
                <a:ea typeface="Calibri" pitchFamily="34" charset="0"/>
                <a:cs typeface="Arial" pitchFamily="34" charset="0"/>
              </a:rPr>
              <a:t>rmacos.</a:t>
            </a:r>
            <a:endParaRPr lang="es-MX" sz="2000" dirty="0">
              <a:cs typeface="Arial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000496" y="5643578"/>
            <a:ext cx="4286280" cy="830997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Almacena </a:t>
            </a:r>
            <a:r>
              <a:rPr lang="es-MX" b="1" dirty="0"/>
              <a:t>vitaminas solubles en grasas, A, B y E.</a:t>
            </a:r>
            <a:endParaRPr lang="es-MX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285720" y="928670"/>
            <a:ext cx="8572560" cy="156966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b="1" dirty="0">
                <a:latin typeface="Futura Md" pitchFamily="34" charset="0"/>
                <a:ea typeface="Calibri" pitchFamily="34" charset="0"/>
                <a:cs typeface="Arial" pitchFamily="34" charset="0"/>
              </a:rPr>
              <a:t>Metabolismo de los l</a:t>
            </a:r>
            <a:r>
              <a:rPr lang="es-MX" b="1" dirty="0">
                <a:latin typeface="Times New Roman"/>
                <a:ea typeface="Calibri" pitchFamily="34" charset="0"/>
                <a:cs typeface="Arial" pitchFamily="34" charset="0"/>
              </a:rPr>
              <a:t>í</a:t>
            </a:r>
            <a:r>
              <a:rPr lang="es-MX" b="1" dirty="0">
                <a:latin typeface="Futura Md" pitchFamily="34" charset="0"/>
                <a:ea typeface="Calibri" pitchFamily="34" charset="0"/>
                <a:cs typeface="Arial" pitchFamily="34" charset="0"/>
              </a:rPr>
              <a:t>pidos.</a:t>
            </a:r>
            <a:endParaRPr lang="es-MX" dirty="0">
              <a:cs typeface="Arial" pitchFamily="34" charset="0"/>
            </a:endParaRPr>
          </a:p>
          <a:p>
            <a:pPr algn="just" eaLnBrk="0" hangingPunct="0">
              <a:defRPr/>
            </a:pP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Los hepatocitos almacenan algunos triglic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é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ridos; degradan </a:t>
            </a:r>
            <a:r>
              <a:rPr lang="es-MX" dirty="0">
                <a:latin typeface="Times New Roman"/>
                <a:ea typeface="Calibri" pitchFamily="34" charset="0"/>
                <a:cs typeface="Arial" pitchFamily="34" charset="0"/>
              </a:rPr>
              <a:t>á</a:t>
            </a:r>
            <a:r>
              <a:rPr lang="es-MX" dirty="0">
                <a:latin typeface="Futura Md" pitchFamily="34" charset="0"/>
                <a:ea typeface="Calibri" pitchFamily="34" charset="0"/>
                <a:cs typeface="Arial" pitchFamily="34" charset="0"/>
              </a:rPr>
              <a:t>cidos grasos para generar ATP; sintetizan colesterol, y usan el colesterol para formar sales biliares.</a:t>
            </a:r>
            <a:endParaRPr lang="es-MX" dirty="0">
              <a:cs typeface="Arial" pitchFamily="34" charset="0"/>
            </a:endParaRPr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285720" y="4214818"/>
            <a:ext cx="85725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dirty="0">
                <a:latin typeface="Constantia" pitchFamily="18" charset="0"/>
                <a:ea typeface="Calibri" pitchFamily="34" charset="0"/>
                <a:cs typeface="Arial" pitchFamily="34" charset="0"/>
              </a:rPr>
              <a:t>Los hepatocitos sintetizan la mayoría de las proteínas  plasmáticas, como la alfa  y beta globulinas, la albúmina, la protrombina y el fibrinógeno. </a:t>
            </a:r>
            <a:r>
              <a:rPr lang="es-MX" dirty="0">
                <a:solidFill>
                  <a:srgbClr val="000066"/>
                </a:solidFill>
                <a:latin typeface="Constantia" pitchFamily="18" charset="0"/>
                <a:ea typeface="Calibri" pitchFamily="34" charset="0"/>
                <a:cs typeface="Arial" pitchFamily="34" charset="0"/>
              </a:rPr>
              <a:t>Factores que regulan la coagulación de la sangre, y sintetiza y almacena numerosas sustancias importantes para la formación de glóbulos rojos y otros componentes sanguíneos.</a:t>
            </a:r>
            <a:endParaRPr lang="es-MX" dirty="0">
              <a:solidFill>
                <a:srgbClr val="000066"/>
              </a:solidFill>
              <a:latin typeface="Constantia" pitchFamily="18" charset="0"/>
              <a:cs typeface="Arial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572000" y="2643182"/>
            <a:ext cx="4143404" cy="1200329"/>
          </a:xfrm>
          <a:prstGeom prst="rect">
            <a:avLst/>
          </a:prstGeom>
          <a:gradFill flip="none" rotWithShape="1">
            <a:gsLst>
              <a:gs pos="0">
                <a:srgbClr val="CCFF33">
                  <a:shade val="30000"/>
                  <a:satMod val="115000"/>
                </a:srgbClr>
              </a:gs>
              <a:gs pos="50000">
                <a:srgbClr val="CCFF33">
                  <a:shade val="67500"/>
                  <a:satMod val="115000"/>
                </a:srgbClr>
              </a:gs>
              <a:gs pos="100000">
                <a:srgbClr val="CCFF33">
                  <a:shade val="100000"/>
                  <a:satMod val="115000"/>
                </a:srgbClr>
              </a:gs>
            </a:gsLst>
            <a:lin ang="10800000" scaled="1"/>
            <a:tileRect/>
          </a:gradFill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Degrada la </a:t>
            </a:r>
            <a:r>
              <a:rPr lang="es-MX" b="1" dirty="0"/>
              <a:t>hemoglobina de los glóbulos rojos muertos o</a:t>
            </a:r>
          </a:p>
          <a:p>
            <a:pPr>
              <a:defRPr/>
            </a:pPr>
            <a:r>
              <a:rPr lang="es-MX" dirty="0"/>
              <a:t>dañados </a:t>
            </a:r>
            <a:r>
              <a:rPr lang="es-MX" b="1" dirty="0"/>
              <a:t>A bilirrubina</a:t>
            </a:r>
            <a:r>
              <a:rPr lang="es-MX" dirty="0"/>
              <a:t>.</a:t>
            </a:r>
          </a:p>
        </p:txBody>
      </p:sp>
      <p:pic>
        <p:nvPicPr>
          <p:cNvPr id="30731" name="Picture 4" descr="C:\Users\IXCHEL\Documents\IX\IMAGENES\IMA ANATOMIA\CAFHRMSGCABJOXY5CAAPA33GCAR1IZ3NCA8AAFN0CAW2YRRVCABP2W2HCAYCS7RWCAHJ2MX4CAEKXAJZCA5IMKGDCAWR9NWJCA0ELXNDCA0GUMM1CAATYVEDCAMI1663CA5MBMG1CAX0OXB8CAB6FV5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571750"/>
            <a:ext cx="2130425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857625"/>
            <a:ext cx="344805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38" y="4786313"/>
            <a:ext cx="19462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3 CuadroTexto"/>
          <p:cNvSpPr txBox="1">
            <a:spLocks noChangeArrowheads="1"/>
          </p:cNvSpPr>
          <p:nvPr/>
        </p:nvSpPr>
        <p:spPr bwMode="auto">
          <a:xfrm>
            <a:off x="3571875" y="3571875"/>
            <a:ext cx="10715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cuerpo</a:t>
            </a:r>
          </a:p>
        </p:txBody>
      </p:sp>
      <p:sp>
        <p:nvSpPr>
          <p:cNvPr id="31749" name="4 CuadroTexto"/>
          <p:cNvSpPr txBox="1">
            <a:spLocks noChangeArrowheads="1"/>
          </p:cNvSpPr>
          <p:nvPr/>
        </p:nvSpPr>
        <p:spPr bwMode="auto">
          <a:xfrm>
            <a:off x="6858000" y="4000500"/>
            <a:ext cx="6429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cola</a:t>
            </a:r>
          </a:p>
        </p:txBody>
      </p:sp>
      <p:sp>
        <p:nvSpPr>
          <p:cNvPr id="31750" name="5 CuadroTexto"/>
          <p:cNvSpPr txBox="1">
            <a:spLocks noChangeArrowheads="1"/>
          </p:cNvSpPr>
          <p:nvPr/>
        </p:nvSpPr>
        <p:spPr bwMode="auto">
          <a:xfrm>
            <a:off x="5143500" y="4929188"/>
            <a:ext cx="92868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cuello</a:t>
            </a:r>
          </a:p>
        </p:txBody>
      </p:sp>
      <p:sp>
        <p:nvSpPr>
          <p:cNvPr id="31751" name="6 CuadroTexto"/>
          <p:cNvSpPr txBox="1">
            <a:spLocks noChangeArrowheads="1"/>
          </p:cNvSpPr>
          <p:nvPr/>
        </p:nvSpPr>
        <p:spPr bwMode="auto">
          <a:xfrm>
            <a:off x="7715250" y="4000500"/>
            <a:ext cx="1143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colédoco</a:t>
            </a:r>
          </a:p>
        </p:txBody>
      </p:sp>
      <p:sp>
        <p:nvSpPr>
          <p:cNvPr id="31752" name="7 CuadroTexto"/>
          <p:cNvSpPr txBox="1">
            <a:spLocks noChangeArrowheads="1"/>
          </p:cNvSpPr>
          <p:nvPr/>
        </p:nvSpPr>
        <p:spPr bwMode="auto">
          <a:xfrm>
            <a:off x="1857375" y="3786188"/>
            <a:ext cx="1500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Esfínter pancreático</a:t>
            </a:r>
          </a:p>
        </p:txBody>
      </p:sp>
      <p:sp>
        <p:nvSpPr>
          <p:cNvPr id="31753" name="8 CuadroTexto"/>
          <p:cNvSpPr txBox="1">
            <a:spLocks noChangeArrowheads="1"/>
          </p:cNvSpPr>
          <p:nvPr/>
        </p:nvSpPr>
        <p:spPr bwMode="auto">
          <a:xfrm>
            <a:off x="3929063" y="6215063"/>
            <a:ext cx="1000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cabeza</a:t>
            </a:r>
          </a:p>
        </p:txBody>
      </p:sp>
      <p:cxnSp>
        <p:nvCxnSpPr>
          <p:cNvPr id="11" name="10 Conector recto de flecha"/>
          <p:cNvCxnSpPr/>
          <p:nvPr/>
        </p:nvCxnSpPr>
        <p:spPr>
          <a:xfrm rot="10800000">
            <a:off x="6643688" y="4000500"/>
            <a:ext cx="357187" cy="142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rot="10800000">
            <a:off x="4786313" y="5072063"/>
            <a:ext cx="500062" cy="714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 de flecha"/>
          <p:cNvCxnSpPr/>
          <p:nvPr/>
        </p:nvCxnSpPr>
        <p:spPr>
          <a:xfrm>
            <a:off x="4429125" y="3786188"/>
            <a:ext cx="642938" cy="5000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 de flecha"/>
          <p:cNvCxnSpPr/>
          <p:nvPr/>
        </p:nvCxnSpPr>
        <p:spPr>
          <a:xfrm rot="16200000" flipH="1">
            <a:off x="2964656" y="4607719"/>
            <a:ext cx="928688" cy="5715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18 Conector recto de flecha"/>
          <p:cNvCxnSpPr/>
          <p:nvPr/>
        </p:nvCxnSpPr>
        <p:spPr>
          <a:xfrm rot="5400000" flipH="1" flipV="1">
            <a:off x="4071144" y="5930106"/>
            <a:ext cx="5715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20 Conector recto de flecha"/>
          <p:cNvCxnSpPr/>
          <p:nvPr/>
        </p:nvCxnSpPr>
        <p:spPr>
          <a:xfrm>
            <a:off x="6858000" y="5429250"/>
            <a:ext cx="500063" cy="142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 flipV="1">
            <a:off x="6786563" y="6000750"/>
            <a:ext cx="1071562" cy="3571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41 Conector recto de flecha"/>
          <p:cNvCxnSpPr/>
          <p:nvPr/>
        </p:nvCxnSpPr>
        <p:spPr>
          <a:xfrm rot="5400000">
            <a:off x="7572375" y="4357688"/>
            <a:ext cx="714375" cy="7143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762" name="42 CuadroTexto"/>
          <p:cNvSpPr txBox="1">
            <a:spLocks noChangeArrowheads="1"/>
          </p:cNvSpPr>
          <p:nvPr/>
        </p:nvSpPr>
        <p:spPr bwMode="auto">
          <a:xfrm>
            <a:off x="5857875" y="5143500"/>
            <a:ext cx="1357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Conducto accesorio</a:t>
            </a:r>
          </a:p>
        </p:txBody>
      </p:sp>
      <p:sp>
        <p:nvSpPr>
          <p:cNvPr id="31763" name="43 CuadroTexto"/>
          <p:cNvSpPr txBox="1">
            <a:spLocks noChangeArrowheads="1"/>
          </p:cNvSpPr>
          <p:nvPr/>
        </p:nvSpPr>
        <p:spPr bwMode="auto">
          <a:xfrm>
            <a:off x="4857750" y="5929313"/>
            <a:ext cx="242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800" b="1"/>
              <a:t>Conducto pancreático principal</a:t>
            </a:r>
          </a:p>
        </p:txBody>
      </p:sp>
      <p:sp>
        <p:nvSpPr>
          <p:cNvPr id="31764" name="Rectangle 1"/>
          <p:cNvSpPr>
            <a:spLocks noChangeArrowheads="1"/>
          </p:cNvSpPr>
          <p:nvPr/>
        </p:nvSpPr>
        <p:spPr bwMode="auto">
          <a:xfrm>
            <a:off x="3786188" y="500063"/>
            <a:ext cx="50720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s-MX">
                <a:latin typeface="Futura Md" pitchFamily="34" charset="0"/>
              </a:rPr>
              <a:t>El </a:t>
            </a:r>
            <a:r>
              <a:rPr lang="es-MX">
                <a:solidFill>
                  <a:srgbClr val="C00000"/>
                </a:solidFill>
                <a:latin typeface="Futura Md" pitchFamily="34" charset="0"/>
              </a:rPr>
              <a:t>P</a:t>
            </a:r>
            <a:r>
              <a:rPr lang="es-MX">
                <a:solidFill>
                  <a:srgbClr val="C00000"/>
                </a:solidFill>
              </a:rPr>
              <a:t>Á</a:t>
            </a:r>
            <a:r>
              <a:rPr lang="es-MX">
                <a:solidFill>
                  <a:srgbClr val="C00000"/>
                </a:solidFill>
                <a:latin typeface="Futura Md" pitchFamily="34" charset="0"/>
              </a:rPr>
              <a:t>NCREAS</a:t>
            </a:r>
            <a:r>
              <a:rPr lang="es-MX">
                <a:latin typeface="Futura Md" pitchFamily="34" charset="0"/>
              </a:rPr>
              <a:t>, es una (gl</a:t>
            </a:r>
            <a:r>
              <a:rPr lang="es-MX"/>
              <a:t>á</a:t>
            </a:r>
            <a:r>
              <a:rPr lang="es-MX">
                <a:latin typeface="Futura Md" pitchFamily="34" charset="0"/>
              </a:rPr>
              <a:t>ndula retro peritoneal) de color sonrosado gris</a:t>
            </a:r>
            <a:r>
              <a:rPr lang="es-MX"/>
              <a:t>á</a:t>
            </a:r>
            <a:r>
              <a:rPr lang="es-MX">
                <a:latin typeface="Futura Md" pitchFamily="34" charset="0"/>
              </a:rPr>
              <a:t>ceo que tiene alrededor de 10 a 20 cm de largo, y 2.5 a 5 cm de ancho, pesa aproximadamente 60 g.                                 </a:t>
            </a:r>
            <a:endParaRPr lang="es-MX"/>
          </a:p>
        </p:txBody>
      </p:sp>
      <p:pic>
        <p:nvPicPr>
          <p:cNvPr id="22" name="Picture 3" descr="C:\Users\IXCHEL\Documents\IX\IMAGENES\IMA ANATOMIA\CA2DOU1TCAVR2RO3CAK6GWZICAFY3LQHCA7B7ZI3CAD7HW0ECA126DT6CAC9KPUVCA0JVX2HCA4SVN2ECAZRAD6DCA4IQOFWCATGVR8BCA13E701CAGJG6JVCA62RY1HCAN3UAM1CAV0NYDYCATO3HH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14422"/>
            <a:ext cx="3728455" cy="2336500"/>
          </a:xfrm>
          <a:prstGeom prst="rect">
            <a:avLst/>
          </a:prstGeom>
          <a:ln>
            <a:noFill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IXCHEL\Documents\IX\IMAGENES\IMA ANATOMIA\192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785813"/>
            <a:ext cx="40227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714875" y="214313"/>
            <a:ext cx="4143375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s-MX" sz="2000">
                <a:latin typeface="Futura Md" pitchFamily="34" charset="0"/>
              </a:rPr>
              <a:t>El p</a:t>
            </a:r>
            <a:r>
              <a:rPr lang="es-MX" sz="2000"/>
              <a:t>á</a:t>
            </a:r>
            <a:r>
              <a:rPr lang="es-MX" sz="2000">
                <a:latin typeface="Futura Md" pitchFamily="34" charset="0"/>
              </a:rPr>
              <a:t>ncreas est</a:t>
            </a:r>
            <a:r>
              <a:rPr lang="es-MX" sz="2000"/>
              <a:t>á</a:t>
            </a:r>
            <a:r>
              <a:rPr lang="es-MX" sz="2000">
                <a:latin typeface="Futura Md" pitchFamily="34" charset="0"/>
              </a:rPr>
              <a:t> compuesto por dos tipos de tejido glandular, uno exocrino y uno endocrino. El p</a:t>
            </a:r>
            <a:r>
              <a:rPr lang="es-MX" sz="2000"/>
              <a:t>á</a:t>
            </a:r>
            <a:r>
              <a:rPr lang="es-MX" sz="2000">
                <a:latin typeface="Futura Md" pitchFamily="34" charset="0"/>
              </a:rPr>
              <a:t>ncreas ES UNA GL</a:t>
            </a:r>
            <a:r>
              <a:rPr lang="es-MX" sz="2000"/>
              <a:t>Á</a:t>
            </a:r>
            <a:r>
              <a:rPr lang="es-MX" sz="2000">
                <a:latin typeface="Futura Md" pitchFamily="34" charset="0"/>
              </a:rPr>
              <a:t>NDULA MIXTA . exocrina y end</a:t>
            </a:r>
            <a:r>
              <a:rPr lang="es-MX" sz="2000"/>
              <a:t>ó</a:t>
            </a:r>
            <a:r>
              <a:rPr lang="es-MX" sz="2000">
                <a:latin typeface="Futura Md" pitchFamily="34" charset="0"/>
              </a:rPr>
              <a:t>crina.</a:t>
            </a:r>
            <a:endParaRPr lang="es-MX" sz="2000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286250" y="3643313"/>
            <a:ext cx="457200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s-MX" sz="1600">
                <a:latin typeface="Futura Md" pitchFamily="34" charset="0"/>
              </a:rPr>
              <a:t> </a:t>
            </a:r>
            <a:r>
              <a:rPr lang="es-MX" sz="2000" b="1">
                <a:latin typeface="Constantia" pitchFamily="18" charset="0"/>
              </a:rPr>
              <a:t>islotes pancreáticos (islotes de Langerhans), </a:t>
            </a:r>
            <a:r>
              <a:rPr lang="es-MX" sz="2000">
                <a:latin typeface="Constantia" pitchFamily="18" charset="0"/>
              </a:rPr>
              <a:t>forman la porción (</a:t>
            </a:r>
            <a:r>
              <a:rPr lang="es-MX" sz="2000" b="1">
                <a:latin typeface="Constantia" pitchFamily="18" charset="0"/>
              </a:rPr>
              <a:t>endócrina) </a:t>
            </a:r>
            <a:r>
              <a:rPr lang="es-MX" sz="2000">
                <a:latin typeface="Constantia" pitchFamily="18" charset="0"/>
              </a:rPr>
              <a:t>del páncreas. Los islotes de Langerhans están formados principalmente por dos tipos de células, </a:t>
            </a:r>
            <a:r>
              <a:rPr lang="es-MX" sz="2000" b="1">
                <a:latin typeface="Constantia" pitchFamily="18" charset="0"/>
              </a:rPr>
              <a:t>células alfa y células beta</a:t>
            </a:r>
            <a:r>
              <a:rPr lang="es-MX" sz="2000">
                <a:latin typeface="Constantia" pitchFamily="18" charset="0"/>
              </a:rPr>
              <a:t>. Estás células secretan las hormonas glucagón, insulina, somatostatina y el polipéptido pancreático</a:t>
            </a:r>
            <a:r>
              <a:rPr lang="es-MX" sz="2000" b="1">
                <a:latin typeface="Constantia" pitchFamily="18" charset="0"/>
              </a:rPr>
              <a:t>.</a:t>
            </a:r>
            <a:endParaRPr lang="es-MX" sz="2000">
              <a:latin typeface="Constantia" pitchFamily="18" charset="0"/>
            </a:endParaRPr>
          </a:p>
        </p:txBody>
      </p:sp>
      <p:sp>
        <p:nvSpPr>
          <p:cNvPr id="32773" name="7 CuadroTexto"/>
          <p:cNvSpPr txBox="1">
            <a:spLocks noChangeArrowheads="1"/>
          </p:cNvSpPr>
          <p:nvPr/>
        </p:nvSpPr>
        <p:spPr bwMode="auto">
          <a:xfrm>
            <a:off x="4857750" y="2071688"/>
            <a:ext cx="39290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Páncreas exocrino secreta jugo pancreático, tiene la enzima, amilasa pancreática, que digiere el almidón.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IXCHEL\Documents\IX\DIGESTIVO\IMA\baz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38" y="1714500"/>
            <a:ext cx="2916237" cy="232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 descr="C:\Users\IXCHEL\Documents\IX\DIGESTIVO\IMA\baz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1000125"/>
            <a:ext cx="17351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85750" y="4000500"/>
            <a:ext cx="8572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es-ES">
                <a:latin typeface="Constantia" pitchFamily="18" charset="0"/>
                <a:cs typeface="Times New Roman" pitchFamily="18" charset="0"/>
              </a:rPr>
              <a:t>Está cubierto por la parrilla costal izquierda, que le proporciona una protección importante. </a:t>
            </a:r>
          </a:p>
          <a:p>
            <a:pPr algn="just" eaLnBrk="0" hangingPunct="0"/>
            <a:r>
              <a:rPr lang="es-ES">
                <a:latin typeface="Constantia" pitchFamily="18" charset="0"/>
                <a:cs typeface="Times New Roman" pitchFamily="18" charset="0"/>
              </a:rPr>
              <a:t>En su interior tiene mucha sangre </a:t>
            </a:r>
            <a:r>
              <a:rPr lang="es-ES" u="sng">
                <a:latin typeface="Constantia" pitchFamily="18" charset="0"/>
                <a:cs typeface="Times New Roman" pitchFamily="18" charset="0"/>
              </a:rPr>
              <a:t>y se encarga de producir linfocitos, eliminar eritrocitos, etc.</a:t>
            </a:r>
            <a:r>
              <a:rPr lang="es-ES">
                <a:latin typeface="Constantia" pitchFamily="18" charset="0"/>
                <a:cs typeface="Times New Roman" pitchFamily="18" charset="0"/>
              </a:rPr>
              <a:t> En su interior se destruyen los hematíes viejos (glóbulos rojos).</a:t>
            </a:r>
            <a:endParaRPr lang="es-ES">
              <a:latin typeface="Constantia" pitchFamily="18" charset="0"/>
            </a:endParaRPr>
          </a:p>
        </p:txBody>
      </p:sp>
      <p:sp>
        <p:nvSpPr>
          <p:cNvPr id="33797" name="6 Rectángulo"/>
          <p:cNvSpPr>
            <a:spLocks noChangeArrowheads="1"/>
          </p:cNvSpPr>
          <p:nvPr/>
        </p:nvSpPr>
        <p:spPr bwMode="auto">
          <a:xfrm>
            <a:off x="2071688" y="571500"/>
            <a:ext cx="45720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es-ES">
                <a:latin typeface="Constantia" pitchFamily="18" charset="0"/>
                <a:cs typeface="Times New Roman" pitchFamily="18" charset="0"/>
              </a:rPr>
              <a:t>Es un pequeño órgano situado por debajo del diafragma izquierdo, detrás del estómago, por delante del riñón izquierdo, por encima del colon descendente.</a:t>
            </a:r>
            <a:endParaRPr lang="es-MX">
              <a:latin typeface="Constantia" pitchFamily="18" charset="0"/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 rot="10800000">
            <a:off x="1714500" y="2786063"/>
            <a:ext cx="785813" cy="142875"/>
          </a:xfrm>
          <a:prstGeom prst="straightConnector1">
            <a:avLst/>
          </a:prstGeom>
          <a:ln>
            <a:solidFill>
              <a:schemeClr val="accent4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799" name="9 CuadroTexto"/>
          <p:cNvSpPr txBox="1">
            <a:spLocks noChangeArrowheads="1"/>
          </p:cNvSpPr>
          <p:nvPr/>
        </p:nvSpPr>
        <p:spPr bwMode="auto">
          <a:xfrm>
            <a:off x="2571750" y="2857500"/>
            <a:ext cx="1071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BAZO</a:t>
            </a:r>
          </a:p>
        </p:txBody>
      </p:sp>
      <p:sp>
        <p:nvSpPr>
          <p:cNvPr id="11" name="10 CuadroTexto"/>
          <p:cNvSpPr txBox="1"/>
          <p:nvPr/>
        </p:nvSpPr>
        <p:spPr>
          <a:xfrm>
            <a:off x="5857884" y="142852"/>
            <a:ext cx="2357454" cy="461665"/>
          </a:xfrm>
          <a:prstGeom prst="rect">
            <a:avLst/>
          </a:prstGeom>
          <a:gradFill flip="none" rotWithShape="1">
            <a:gsLst>
              <a:gs pos="0">
                <a:srgbClr val="FF0066">
                  <a:shade val="30000"/>
                  <a:satMod val="115000"/>
                </a:srgbClr>
              </a:gs>
              <a:gs pos="50000">
                <a:srgbClr val="FF0066">
                  <a:shade val="67500"/>
                  <a:satMod val="115000"/>
                </a:srgbClr>
              </a:gs>
              <a:gs pos="100000">
                <a:srgbClr val="FF0066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BAZO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dondear rectángulo de esquina sencilla"/>
          <p:cNvSpPr/>
          <p:nvPr/>
        </p:nvSpPr>
        <p:spPr>
          <a:xfrm>
            <a:off x="2500298" y="357166"/>
            <a:ext cx="6429420" cy="2428892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dirty="0"/>
              <a:t>El sistema digestivo es el medio por el cual el cuerpo transforma los alimentos en la energía que necesita para construirse, repararse y alimentarse.</a:t>
            </a:r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857250"/>
            <a:ext cx="1643063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Rectángulo redondeado"/>
          <p:cNvSpPr/>
          <p:nvPr/>
        </p:nvSpPr>
        <p:spPr>
          <a:xfrm>
            <a:off x="357158" y="3286124"/>
            <a:ext cx="8429684" cy="3357586"/>
          </a:xfrm>
          <a:prstGeom prst="roundRect">
            <a:avLst/>
          </a:prstGeom>
          <a:solidFill>
            <a:srgbClr val="3399FF"/>
          </a:solidFill>
          <a:ln>
            <a:solidFill>
              <a:srgbClr val="3399FF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sz="2800" dirty="0">
                <a:latin typeface="Constantia" pitchFamily="18" charset="0"/>
                <a:cs typeface="Aharoni" pitchFamily="2" charset="-79"/>
              </a:rPr>
              <a:t>EL APARATO DIGESTIVO es un largo tubo, con glándulas anexas, </a:t>
            </a:r>
          </a:p>
          <a:p>
            <a:pPr algn="ctr">
              <a:defRPr/>
            </a:pPr>
            <a:r>
              <a:rPr lang="es-MX" sz="2800" dirty="0">
                <a:latin typeface="Constantia" pitchFamily="18" charset="0"/>
                <a:cs typeface="Aharoni" pitchFamily="2" charset="-79"/>
              </a:rPr>
              <a:t>su función la transformación de los alimentos en moléculas simples para ser y transferidas al torrente sanguíneo ,   e incorporarse a las células del organismo.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071563"/>
            <a:ext cx="2714625" cy="3025775"/>
          </a:xfrm>
        </p:spPr>
      </p:pic>
      <p:sp>
        <p:nvSpPr>
          <p:cNvPr id="8" name="7 Rectángulo"/>
          <p:cNvSpPr/>
          <p:nvPr/>
        </p:nvSpPr>
        <p:spPr>
          <a:xfrm>
            <a:off x="1785938" y="2571750"/>
            <a:ext cx="857250" cy="8572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MX" dirty="0"/>
          </a:p>
        </p:txBody>
      </p:sp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1714500"/>
            <a:ext cx="2143125" cy="2025650"/>
          </a:xfrm>
          <a:prstGeom prst="rect">
            <a:avLst/>
          </a:prstGeom>
          <a:noFill/>
          <a:ln w="38100">
            <a:solidFill>
              <a:srgbClr val="00664D"/>
            </a:solidFill>
            <a:miter lim="800000"/>
            <a:headEnd/>
            <a:tailEnd/>
          </a:ln>
        </p:spPr>
      </p:pic>
      <p:cxnSp>
        <p:nvCxnSpPr>
          <p:cNvPr id="18" name="17 Conector recto de flecha"/>
          <p:cNvCxnSpPr/>
          <p:nvPr/>
        </p:nvCxnSpPr>
        <p:spPr>
          <a:xfrm rot="10800000" flipV="1">
            <a:off x="4000500" y="1857375"/>
            <a:ext cx="1928813" cy="142875"/>
          </a:xfrm>
          <a:prstGeom prst="straightConnector1">
            <a:avLst/>
          </a:prstGeom>
          <a:ln>
            <a:solidFill>
              <a:schemeClr val="accent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6000750" y="1428750"/>
            <a:ext cx="17859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Mucosa</a:t>
            </a:r>
          </a:p>
        </p:txBody>
      </p:sp>
      <p:cxnSp>
        <p:nvCxnSpPr>
          <p:cNvPr id="21" name="20 Conector recto de flecha"/>
          <p:cNvCxnSpPr/>
          <p:nvPr/>
        </p:nvCxnSpPr>
        <p:spPr>
          <a:xfrm rot="10800000">
            <a:off x="4286250" y="2357438"/>
            <a:ext cx="1785938" cy="142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6143625" y="2071688"/>
            <a:ext cx="2214563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Submucosa</a:t>
            </a:r>
          </a:p>
        </p:txBody>
      </p:sp>
      <p:cxnSp>
        <p:nvCxnSpPr>
          <p:cNvPr id="27" name="26 Conector recto de flecha"/>
          <p:cNvCxnSpPr/>
          <p:nvPr/>
        </p:nvCxnSpPr>
        <p:spPr>
          <a:xfrm rot="10800000">
            <a:off x="4572000" y="2857500"/>
            <a:ext cx="1714500" cy="1428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27 CuadroTexto"/>
          <p:cNvSpPr txBox="1"/>
          <p:nvPr/>
        </p:nvSpPr>
        <p:spPr>
          <a:xfrm>
            <a:off x="6286500" y="2643188"/>
            <a:ext cx="2143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Musculatura</a:t>
            </a:r>
          </a:p>
        </p:txBody>
      </p:sp>
      <p:cxnSp>
        <p:nvCxnSpPr>
          <p:cNvPr id="30" name="29 Conector recto de flecha"/>
          <p:cNvCxnSpPr/>
          <p:nvPr/>
        </p:nvCxnSpPr>
        <p:spPr>
          <a:xfrm rot="10800000">
            <a:off x="4572000" y="3214688"/>
            <a:ext cx="1500188" cy="21431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30 CuadroTexto"/>
          <p:cNvSpPr txBox="1"/>
          <p:nvPr/>
        </p:nvSpPr>
        <p:spPr>
          <a:xfrm>
            <a:off x="6215063" y="3214688"/>
            <a:ext cx="2143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s-MX" sz="2800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Serosa</a:t>
            </a:r>
          </a:p>
        </p:txBody>
      </p:sp>
      <p:graphicFrame>
        <p:nvGraphicFramePr>
          <p:cNvPr id="15" name="14 Tabla"/>
          <p:cNvGraphicFramePr>
            <a:graphicFrameLocks noGrp="1"/>
          </p:cNvGraphicFramePr>
          <p:nvPr/>
        </p:nvGraphicFramePr>
        <p:xfrm>
          <a:off x="1357313" y="4357688"/>
          <a:ext cx="7358146" cy="2225040"/>
        </p:xfrm>
        <a:graphic>
          <a:graphicData uri="http://schemas.openxmlformats.org/drawingml/2006/table">
            <a:tbl>
              <a:tblPr/>
              <a:tblGrid>
                <a:gridCol w="7358146"/>
              </a:tblGrid>
              <a:tr h="2214602">
                <a:tc>
                  <a:txBody>
                    <a:bodyPr/>
                    <a:lstStyle/>
                    <a:p>
                      <a:r>
                        <a:rPr lang="es-MX" sz="2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La pared</a:t>
                      </a:r>
                      <a:r>
                        <a:rPr lang="es-MX" sz="2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 del tracto gastrointestinal, desde el esófago inferior hasta el conducto anal presenta la misma estructura básica.</a:t>
                      </a:r>
                    </a:p>
                    <a:p>
                      <a:r>
                        <a:rPr lang="es-MX" sz="2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Con 4 capas de tejido.</a:t>
                      </a:r>
                    </a:p>
                    <a:p>
                      <a:r>
                        <a:rPr lang="es-MX" sz="28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onstantia" pitchFamily="18" charset="0"/>
                        </a:rPr>
                        <a:t>Desde lo profundo a la superficie.</a:t>
                      </a:r>
                      <a:endParaRPr lang="es-MX" sz="2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onstantia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0" name="19 CuadroTexto"/>
          <p:cNvSpPr txBox="1"/>
          <p:nvPr/>
        </p:nvSpPr>
        <p:spPr>
          <a:xfrm>
            <a:off x="2714625" y="3857625"/>
            <a:ext cx="5357813" cy="46196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dirty="0">
                <a:cs typeface="+mn-cs"/>
              </a:rPr>
              <a:t>CAPAS DEL TRACTO DIGESTIVO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071813" y="285750"/>
            <a:ext cx="5715000" cy="1200150"/>
          </a:xfrm>
          <a:prstGeom prst="rect">
            <a:avLst/>
          </a:prstGeom>
          <a:noFill/>
          <a:ln>
            <a:solidFill>
              <a:schemeClr val="accent4">
                <a:lumMod val="85000"/>
                <a:lumOff val="1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Estructura histológica general del tubo digestivo:</a:t>
            </a:r>
          </a:p>
          <a:p>
            <a:pPr>
              <a:defRPr/>
            </a:pPr>
            <a:r>
              <a:rPr lang="es-MX" b="1" dirty="0">
                <a:solidFill>
                  <a:schemeClr val="accent1">
                    <a:lumMod val="50000"/>
                  </a:schemeClr>
                </a:solidFill>
              </a:rPr>
              <a:t>esófago, estómago e intestino.</a:t>
            </a:r>
            <a:endParaRPr lang="es-MX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785813"/>
            <a:ext cx="63817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2 Rectángulo"/>
          <p:cNvSpPr>
            <a:spLocks noChangeArrowheads="1"/>
          </p:cNvSpPr>
          <p:nvPr/>
        </p:nvSpPr>
        <p:spPr bwMode="auto">
          <a:xfrm>
            <a:off x="4214813" y="285750"/>
            <a:ext cx="2873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2800"/>
              <a:t>Corte de estómago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1714512" cy="191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cxnSp>
        <p:nvCxnSpPr>
          <p:cNvPr id="5" name="4 Conector recto de flecha"/>
          <p:cNvCxnSpPr>
            <a:stCxn id="6" idx="2"/>
          </p:cNvCxnSpPr>
          <p:nvPr/>
        </p:nvCxnSpPr>
        <p:spPr>
          <a:xfrm rot="16200000" flipH="1">
            <a:off x="553245" y="1910556"/>
            <a:ext cx="1357312" cy="536575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" name="5 Rectángulo"/>
          <p:cNvSpPr/>
          <p:nvPr/>
        </p:nvSpPr>
        <p:spPr>
          <a:xfrm>
            <a:off x="214313" y="1000125"/>
            <a:ext cx="1500187" cy="500063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CAPA MUSCULAR CIRCULAR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 rot="5400000" flipH="1" flipV="1">
            <a:off x="857250" y="3857625"/>
            <a:ext cx="1000125" cy="14287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7 Rectángulo"/>
          <p:cNvSpPr/>
          <p:nvPr/>
        </p:nvSpPr>
        <p:spPr>
          <a:xfrm>
            <a:off x="428625" y="4429125"/>
            <a:ext cx="1571625" cy="642938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CAPA MUSCULAR LONGITUDINAL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239838"/>
            <a:ext cx="6929437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mtClean="0"/>
              <a:t>Peritoneo</a:t>
            </a:r>
          </a:p>
        </p:txBody>
      </p:sp>
      <p:pic>
        <p:nvPicPr>
          <p:cNvPr id="378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857375"/>
            <a:ext cx="2430462" cy="2422525"/>
          </a:xfrm>
        </p:spPr>
      </p:pic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2500313"/>
            <a:ext cx="2643188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4 CuadroTexto"/>
          <p:cNvSpPr txBox="1">
            <a:spLocks noChangeArrowheads="1"/>
          </p:cNvSpPr>
          <p:nvPr/>
        </p:nvSpPr>
        <p:spPr bwMode="auto">
          <a:xfrm>
            <a:off x="2571750" y="1785938"/>
            <a:ext cx="35004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Peritoneo parietal. Reviste la cavidad abdominal y pelviana.</a:t>
            </a:r>
          </a:p>
          <a:p>
            <a:r>
              <a:rPr lang="es-MX"/>
              <a:t>Peritoneo visceral cubre algunos órganos </a:t>
            </a:r>
          </a:p>
          <a:p>
            <a:r>
              <a:rPr lang="es-MX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85813" y="773113"/>
            <a:ext cx="7358062" cy="54451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s-MX" b="1" dirty="0" smtClean="0"/>
              <a:t/>
            </a:r>
            <a:br>
              <a:rPr lang="es-MX" b="1" dirty="0" smtClean="0"/>
            </a:br>
            <a:r>
              <a:rPr lang="es-MX" b="1" dirty="0" smtClean="0"/>
              <a:t/>
            </a:r>
            <a:br>
              <a:rPr lang="es-MX" b="1" dirty="0" smtClean="0"/>
            </a:br>
            <a:r>
              <a:rPr lang="es-MX" b="1" dirty="0" smtClean="0"/>
              <a:t/>
            </a:r>
            <a:br>
              <a:rPr lang="es-MX" b="1" dirty="0" smtClean="0"/>
            </a:br>
            <a:r>
              <a:rPr lang="es-MX" b="1" dirty="0" smtClean="0"/>
              <a:t>PROCESOS DE LA FUNCIÓN DIGESTIVA:</a:t>
            </a:r>
            <a:br>
              <a:rPr lang="es-MX" b="1" dirty="0" smtClean="0"/>
            </a:br>
            <a:r>
              <a:rPr lang="es-MX" b="1" dirty="0" smtClean="0"/>
              <a:t/>
            </a:r>
            <a:br>
              <a:rPr lang="es-MX" b="1" dirty="0" smtClean="0"/>
            </a:br>
            <a:r>
              <a:rPr lang="es-MX" b="1" dirty="0" smtClean="0"/>
              <a:t/>
            </a:r>
            <a:br>
              <a:rPr lang="es-MX" b="1" dirty="0" smtClean="0"/>
            </a:br>
            <a:endParaRPr lang="es-MX" dirty="0"/>
          </a:p>
        </p:txBody>
      </p:sp>
      <p:sp>
        <p:nvSpPr>
          <p:cNvPr id="38915" name="2 Marcador de contenido"/>
          <p:cNvSpPr>
            <a:spLocks noGrp="1"/>
          </p:cNvSpPr>
          <p:nvPr>
            <p:ph sz="half" idx="1"/>
          </p:nvPr>
        </p:nvSpPr>
        <p:spPr>
          <a:xfrm>
            <a:off x="571500" y="1928813"/>
            <a:ext cx="3429000" cy="1928812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endParaRPr lang="es-MX" b="1" smtClean="0"/>
          </a:p>
          <a:p>
            <a:r>
              <a:rPr lang="es-MX" sz="2400" smtClean="0"/>
              <a:t>La función digestiva consta de cuatro procesos</a:t>
            </a:r>
          </a:p>
          <a:p>
            <a:endParaRPr lang="es-MX" sz="2000" smtClean="0"/>
          </a:p>
        </p:txBody>
      </p:sp>
      <p:sp>
        <p:nvSpPr>
          <p:cNvPr id="38916" name="4 Marcador de contenido"/>
          <p:cNvSpPr>
            <a:spLocks noGrp="1"/>
          </p:cNvSpPr>
          <p:nvPr>
            <p:ph sz="half" idx="2"/>
          </p:nvPr>
        </p:nvSpPr>
        <p:spPr>
          <a:xfrm>
            <a:off x="4643438" y="2000250"/>
            <a:ext cx="3643312" cy="1714500"/>
          </a:xfrm>
        </p:spPr>
        <p:txBody>
          <a:bodyPr>
            <a:normAutofit lnSpcReduction="10000"/>
          </a:bodyPr>
          <a:lstStyle/>
          <a:p>
            <a:r>
              <a:rPr lang="es-MX" sz="2400" smtClean="0"/>
              <a:t>Captura e ingestión</a:t>
            </a:r>
          </a:p>
          <a:p>
            <a:r>
              <a:rPr lang="es-MX" sz="2400" smtClean="0"/>
              <a:t>Digestión</a:t>
            </a:r>
          </a:p>
          <a:p>
            <a:r>
              <a:rPr lang="es-MX" sz="2400" smtClean="0"/>
              <a:t>Absorción</a:t>
            </a:r>
          </a:p>
          <a:p>
            <a:r>
              <a:rPr lang="es-MX" sz="2400" smtClean="0"/>
              <a:t>EXCRECION</a:t>
            </a:r>
          </a:p>
          <a:p>
            <a:endParaRPr lang="es-MX" sz="2000" smtClean="0"/>
          </a:p>
        </p:txBody>
      </p:sp>
      <p:sp>
        <p:nvSpPr>
          <p:cNvPr id="5" name="4 Redondear rectángulo de esquina diagonal"/>
          <p:cNvSpPr/>
          <p:nvPr/>
        </p:nvSpPr>
        <p:spPr>
          <a:xfrm>
            <a:off x="142875" y="4357688"/>
            <a:ext cx="9001125" cy="2500312"/>
          </a:xfrm>
          <a:prstGeom prst="round2Diag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s-MX" sz="1800" b="1" dirty="0">
                <a:latin typeface="Arial Black" pitchFamily="34" charset="0"/>
              </a:rPr>
              <a:t>La digestión mecánica </a:t>
            </a:r>
            <a:r>
              <a:rPr lang="es-MX" sz="1800" dirty="0">
                <a:latin typeface="Arial Black" pitchFamily="34" charset="0"/>
              </a:rPr>
              <a:t>en la boca es el resultado de la (</a:t>
            </a:r>
            <a:r>
              <a:rPr lang="es-MX" sz="1800" b="1" dirty="0">
                <a:latin typeface="Arial Black" pitchFamily="34" charset="0"/>
              </a:rPr>
              <a:t>masticación), </a:t>
            </a:r>
            <a:r>
              <a:rPr lang="es-MX" sz="1800" dirty="0">
                <a:latin typeface="Arial Black" pitchFamily="34" charset="0"/>
              </a:rPr>
              <a:t>en la cual los alimentos son manipulados por la lengua, triturados por los dientes y mezclados e insalivados con la saliva. y la deglute (la envía a la faringe).</a:t>
            </a:r>
          </a:p>
          <a:p>
            <a:pPr>
              <a:defRPr/>
            </a:pPr>
            <a:r>
              <a:rPr lang="es-MX" sz="1800" dirty="0">
                <a:latin typeface="Arial Black" pitchFamily="34" charset="0"/>
              </a:rPr>
              <a:t>Esto los reduce a una masa blanda, flexible y fácil de deglutir denominada (</a:t>
            </a:r>
            <a:r>
              <a:rPr lang="es-MX" sz="1800" b="1" dirty="0">
                <a:latin typeface="Arial Black" pitchFamily="34" charset="0"/>
              </a:rPr>
              <a:t>bolo alimenticio.)</a:t>
            </a:r>
            <a:endParaRPr lang="es-MX" sz="1800" dirty="0">
              <a:latin typeface="Arial Black" pitchFamily="34" charset="0"/>
            </a:endParaRPr>
          </a:p>
          <a:p>
            <a:pPr>
              <a:defRPr/>
            </a:pPr>
            <a:endParaRPr lang="es-MX" sz="1800" dirty="0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163"/>
          <p:cNvSpPr>
            <a:spLocks noChangeArrowheads="1"/>
          </p:cNvSpPr>
          <p:nvPr/>
        </p:nvSpPr>
        <p:spPr bwMode="auto">
          <a:xfrm>
            <a:off x="0" y="1412875"/>
            <a:ext cx="8991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s-ES">
                <a:latin typeface="Comic Sans MS" pitchFamily="66" charset="0"/>
              </a:rPr>
              <a:t>Sirve para reducir el tamaño de las partículas de alimento y mezclarlo con la saliva para facilitar la deglución. La masticación es un acto voluntario.</a:t>
            </a:r>
          </a:p>
        </p:txBody>
      </p:sp>
      <p:sp>
        <p:nvSpPr>
          <p:cNvPr id="49293" name="Rectangle 1165"/>
          <p:cNvSpPr>
            <a:spLocks noChangeArrowheads="1"/>
          </p:cNvSpPr>
          <p:nvPr/>
        </p:nvSpPr>
        <p:spPr bwMode="auto">
          <a:xfrm>
            <a:off x="228600" y="955675"/>
            <a:ext cx="2498725" cy="5191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_tradnl" sz="2800" dirty="0">
                <a:solidFill>
                  <a:schemeClr val="accent2"/>
                </a:solidFill>
                <a:latin typeface="Comic Sans MS" pitchFamily="66" charset="0"/>
                <a:cs typeface="+mn-cs"/>
              </a:rPr>
              <a:t>1. Masticación</a:t>
            </a:r>
          </a:p>
        </p:txBody>
      </p:sp>
      <p:sp>
        <p:nvSpPr>
          <p:cNvPr id="40964" name="Rectangle 1167"/>
          <p:cNvSpPr>
            <a:spLocks noChangeArrowheads="1"/>
          </p:cNvSpPr>
          <p:nvPr/>
        </p:nvSpPr>
        <p:spPr bwMode="auto">
          <a:xfrm>
            <a:off x="0" y="144463"/>
            <a:ext cx="9144000" cy="83661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b="1">
                <a:solidFill>
                  <a:schemeClr val="accent2"/>
                </a:solidFill>
                <a:latin typeface="Comic Sans MS" pitchFamily="66" charset="0"/>
              </a:rPr>
              <a:t>Transporte y mezcla de los alimentos en el tubo digestivo</a:t>
            </a:r>
            <a:endParaRPr lang="es-ES" sz="2800" b="1">
              <a:solidFill>
                <a:schemeClr val="accent2"/>
              </a:solidFill>
              <a:latin typeface="Comic Sans MS" pitchFamily="66" charset="0"/>
            </a:endParaRPr>
          </a:p>
        </p:txBody>
      </p:sp>
      <p:grpSp>
        <p:nvGrpSpPr>
          <p:cNvPr id="2" name="Group 1190"/>
          <p:cNvGrpSpPr>
            <a:grpSpLocks/>
          </p:cNvGrpSpPr>
          <p:nvPr/>
        </p:nvGrpSpPr>
        <p:grpSpPr bwMode="auto">
          <a:xfrm>
            <a:off x="152400" y="2684463"/>
            <a:ext cx="8991600" cy="4057650"/>
            <a:chOff x="96" y="1509"/>
            <a:chExt cx="5664" cy="2556"/>
          </a:xfrm>
        </p:grpSpPr>
        <p:grpSp>
          <p:nvGrpSpPr>
            <p:cNvPr id="3" name="Group 1188"/>
            <p:cNvGrpSpPr>
              <a:grpSpLocks/>
            </p:cNvGrpSpPr>
            <p:nvPr/>
          </p:nvGrpSpPr>
          <p:grpSpPr bwMode="auto">
            <a:xfrm>
              <a:off x="96" y="1509"/>
              <a:ext cx="5664" cy="1277"/>
              <a:chOff x="96" y="1509"/>
              <a:chExt cx="5664" cy="1277"/>
            </a:xfrm>
          </p:grpSpPr>
          <p:sp>
            <p:nvSpPr>
              <p:cNvPr id="40975" name="Rectangle 1179"/>
              <p:cNvSpPr>
                <a:spLocks noChangeArrowheads="1"/>
              </p:cNvSpPr>
              <p:nvPr/>
            </p:nvSpPr>
            <p:spPr bwMode="auto">
              <a:xfrm>
                <a:off x="96" y="1797"/>
                <a:ext cx="5664" cy="9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s-ES">
                    <a:latin typeface="Comic Sans MS" pitchFamily="66" charset="0"/>
                  </a:rPr>
                  <a:t>Conjunto de movimientos complejos que llevan el bolo hacia el esófago  y evitan su paso a vías respiratorias. Tiene una fase voluntaria y fase involuntaria</a:t>
                </a:r>
              </a:p>
              <a:p>
                <a:pPr eaLnBrk="0" hangingPunct="0"/>
                <a:endParaRPr lang="es-ES">
                  <a:latin typeface="Comic Sans MS" pitchFamily="66" charset="0"/>
                </a:endParaRPr>
              </a:p>
            </p:txBody>
          </p:sp>
          <p:sp>
            <p:nvSpPr>
              <p:cNvPr id="49308" name="Rectangle 1180"/>
              <p:cNvSpPr>
                <a:spLocks noChangeArrowheads="1"/>
              </p:cNvSpPr>
              <p:nvPr/>
            </p:nvSpPr>
            <p:spPr bwMode="auto">
              <a:xfrm>
                <a:off x="96" y="1509"/>
                <a:ext cx="1370" cy="327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s-ES_tradnl" sz="2800" dirty="0">
                    <a:solidFill>
                      <a:schemeClr val="accent2"/>
                    </a:solidFill>
                    <a:latin typeface="Comic Sans MS" pitchFamily="66" charset="0"/>
                    <a:cs typeface="+mn-cs"/>
                  </a:rPr>
                  <a:t>2. Deglución</a:t>
                </a:r>
              </a:p>
            </p:txBody>
          </p:sp>
        </p:grpSp>
        <p:grpSp>
          <p:nvGrpSpPr>
            <p:cNvPr id="4" name="Group 1189"/>
            <p:cNvGrpSpPr>
              <a:grpSpLocks/>
            </p:cNvGrpSpPr>
            <p:nvPr/>
          </p:nvGrpSpPr>
          <p:grpSpPr bwMode="auto">
            <a:xfrm>
              <a:off x="399" y="2550"/>
              <a:ext cx="4569" cy="1515"/>
              <a:chOff x="399" y="2478"/>
              <a:chExt cx="4569" cy="1515"/>
            </a:xfrm>
          </p:grpSpPr>
          <p:pic>
            <p:nvPicPr>
              <p:cNvPr id="40968" name="Picture 117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020" y="2478"/>
                <a:ext cx="2040" cy="1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0969" name="Picture 117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606" y="2478"/>
                <a:ext cx="1362" cy="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970" name="Text Box 1181"/>
              <p:cNvSpPr txBox="1">
                <a:spLocks noChangeArrowheads="1"/>
              </p:cNvSpPr>
              <p:nvPr/>
            </p:nvSpPr>
            <p:spPr bwMode="auto">
              <a:xfrm>
                <a:off x="1977" y="3551"/>
                <a:ext cx="1090" cy="4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2000">
                    <a:latin typeface="Comic Sans MS" pitchFamily="66" charset="0"/>
                  </a:rPr>
                  <a:t>Vías </a:t>
                </a:r>
              </a:p>
              <a:p>
                <a:r>
                  <a:rPr lang="es-ES" sz="2000">
                    <a:latin typeface="Comic Sans MS" pitchFamily="66" charset="0"/>
                  </a:rPr>
                  <a:t>respiratorias</a:t>
                </a:r>
              </a:p>
            </p:txBody>
          </p:sp>
          <p:sp>
            <p:nvSpPr>
              <p:cNvPr id="40971" name="Text Box 1184"/>
              <p:cNvSpPr txBox="1">
                <a:spLocks noChangeArrowheads="1"/>
              </p:cNvSpPr>
              <p:nvPr/>
            </p:nvSpPr>
            <p:spPr bwMode="auto">
              <a:xfrm>
                <a:off x="399" y="3097"/>
                <a:ext cx="71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2000">
                    <a:latin typeface="Comic Sans MS" pitchFamily="66" charset="0"/>
                  </a:rPr>
                  <a:t>Esófago</a:t>
                </a:r>
              </a:p>
            </p:txBody>
          </p:sp>
          <p:sp>
            <p:nvSpPr>
              <p:cNvPr id="40972" name="Text Box 1185"/>
              <p:cNvSpPr txBox="1">
                <a:spLocks noChangeArrowheads="1"/>
              </p:cNvSpPr>
              <p:nvPr/>
            </p:nvSpPr>
            <p:spPr bwMode="auto">
              <a:xfrm rot="-4182791">
                <a:off x="1185" y="3235"/>
                <a:ext cx="3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600">
                    <a:latin typeface="Comic Sans MS" pitchFamily="66" charset="0"/>
                  </a:rPr>
                  <a:t>Bolo</a:t>
                </a:r>
              </a:p>
            </p:txBody>
          </p:sp>
          <p:sp>
            <p:nvSpPr>
              <p:cNvPr id="40973" name="Line 1186"/>
              <p:cNvSpPr>
                <a:spLocks noChangeShapeType="1"/>
              </p:cNvSpPr>
              <p:nvPr/>
            </p:nvSpPr>
            <p:spPr bwMode="auto">
              <a:xfrm>
                <a:off x="975" y="3249"/>
                <a:ext cx="317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s-MX"/>
              </a:p>
            </p:txBody>
          </p:sp>
          <p:sp>
            <p:nvSpPr>
              <p:cNvPr id="40974" name="Line 1187"/>
              <p:cNvSpPr>
                <a:spLocks noChangeShapeType="1"/>
              </p:cNvSpPr>
              <p:nvPr/>
            </p:nvSpPr>
            <p:spPr bwMode="auto">
              <a:xfrm>
                <a:off x="1519" y="3612"/>
                <a:ext cx="817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es-MX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25" y="285750"/>
            <a:ext cx="3313113" cy="6318250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  <p:sp>
        <p:nvSpPr>
          <p:cNvPr id="5" name="4 Rectángulo"/>
          <p:cNvSpPr/>
          <p:nvPr/>
        </p:nvSpPr>
        <p:spPr>
          <a:xfrm>
            <a:off x="214282" y="1714488"/>
            <a:ext cx="5286412" cy="4214842"/>
          </a:xfrm>
          <a:prstGeom prst="rect">
            <a:avLst/>
          </a:prstGeom>
          <a:solidFill>
            <a:schemeClr val="accent3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s-MX" dirty="0"/>
              <a:t>En la deglución Cuando la masa de</a:t>
            </a:r>
          </a:p>
          <a:p>
            <a:pPr>
              <a:defRPr/>
            </a:pPr>
            <a:r>
              <a:rPr lang="es-MX" dirty="0"/>
              <a:t>alimento desciende,  la epiglotis se retrae, bloqueando la entrada de la tráquea. </a:t>
            </a:r>
          </a:p>
          <a:p>
            <a:pPr>
              <a:defRPr/>
            </a:pPr>
            <a:r>
              <a:rPr lang="es-MX" dirty="0"/>
              <a:t>  se contraen las cuervas vocales y se cierra la glotis, </a:t>
            </a:r>
            <a:r>
              <a:rPr lang="es-MX" dirty="0">
                <a:solidFill>
                  <a:schemeClr val="tx1"/>
                </a:solidFill>
                <a:latin typeface="Constantia" pitchFamily="18" charset="0"/>
                <a:ea typeface="Calibri" pitchFamily="34" charset="0"/>
                <a:cs typeface="Arial" pitchFamily="34" charset="0"/>
              </a:rPr>
              <a:t>al mismo tiempo, se interrumpe  automáticamente la respiración (apnea de deglución).</a:t>
            </a:r>
            <a:r>
              <a:rPr lang="es-MX" dirty="0"/>
              <a:t> </a:t>
            </a:r>
          </a:p>
          <a:p>
            <a:pPr>
              <a:defRPr/>
            </a:pPr>
            <a:endParaRPr lang="es-MX" dirty="0"/>
          </a:p>
          <a:p>
            <a:pPr>
              <a:defRPr/>
            </a:pPr>
            <a:r>
              <a:rPr lang="es-MX" dirty="0"/>
              <a:t>la glotis se abre nuevamente una vez que el alimento ha entrado al esófago.</a:t>
            </a:r>
          </a:p>
        </p:txBody>
      </p:sp>
      <p:sp>
        <p:nvSpPr>
          <p:cNvPr id="43014" name="3 CuadroTexto"/>
          <p:cNvSpPr txBox="1">
            <a:spLocks noChangeArrowheads="1"/>
          </p:cNvSpPr>
          <p:nvPr/>
        </p:nvSpPr>
        <p:spPr bwMode="auto">
          <a:xfrm>
            <a:off x="2143125" y="928688"/>
            <a:ext cx="2857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3600"/>
              <a:t>Deglución.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357188" y="714375"/>
            <a:ext cx="8185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>
                <a:solidFill>
                  <a:schemeClr val="accent2"/>
                </a:solidFill>
                <a:latin typeface="Comic Sans MS" pitchFamily="66" charset="0"/>
              </a:rPr>
              <a:t>3. Peristaltismo en el esófago (fase involuntaria)</a:t>
            </a:r>
            <a:endParaRPr lang="es-ES" sz="2800">
              <a:solidFill>
                <a:schemeClr val="accent2"/>
              </a:solidFill>
              <a:latin typeface="Comic Sans MS" pitchFamily="66" charset="0"/>
            </a:endParaRPr>
          </a:p>
        </p:txBody>
      </p:sp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313" y="1281113"/>
            <a:ext cx="1052512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313" y="1276350"/>
            <a:ext cx="1147762" cy="55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313" y="1371600"/>
            <a:ext cx="110013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AutoShape 8"/>
          <p:cNvSpPr>
            <a:spLocks noChangeArrowheads="1"/>
          </p:cNvSpPr>
          <p:nvPr/>
        </p:nvSpPr>
        <p:spPr bwMode="auto">
          <a:xfrm rot="5400000">
            <a:off x="1903413" y="3240088"/>
            <a:ext cx="4037012" cy="271462"/>
          </a:xfrm>
          <a:prstGeom prst="rightArrow">
            <a:avLst>
              <a:gd name="adj1" fmla="val 31944"/>
              <a:gd name="adj2" fmla="val 107542"/>
            </a:avLst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rot="10800000" vert="eaVert" wrap="none" anchor="ctr"/>
          <a:lstStyle/>
          <a:p>
            <a:pPr>
              <a:defRPr/>
            </a:pPr>
            <a:endParaRPr lang="en-GB" sz="3200" dirty="0">
              <a:solidFill>
                <a:schemeClr val="accent2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41991" name="Text Box 9"/>
          <p:cNvSpPr txBox="1">
            <a:spLocks noChangeArrowheads="1"/>
          </p:cNvSpPr>
          <p:nvPr/>
        </p:nvSpPr>
        <p:spPr bwMode="auto">
          <a:xfrm rot="5400000">
            <a:off x="3649663" y="2922587"/>
            <a:ext cx="1524000" cy="822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ES_tradnl" b="1">
                <a:solidFill>
                  <a:schemeClr val="accent2"/>
                </a:solidFill>
                <a:latin typeface="Comic Sans MS" pitchFamily="66" charset="0"/>
              </a:rPr>
              <a:t>Actividad motora</a:t>
            </a:r>
          </a:p>
        </p:txBody>
      </p:sp>
      <p:pic>
        <p:nvPicPr>
          <p:cNvPr id="19464" name="7 Imagen" descr="C:\Users\IXCHEL\Pictures\CAXC5ZL5CAETYDXSCAIKM7W0CA30G2F6CA0C49G7CARLQ3Y4CAUSZSGKCA689GI6CA8BCO97CA9K5YYECANNZL3PCATO9QPGCAK32SGRCAK9DGPKCATH0WFYCATFUK0CCAIU24Q5CAUFWUVNCAJ18PX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50" y="1785938"/>
            <a:ext cx="2071688" cy="2714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8000" endPos="28000" dist="5000" dir="5400000" sy="-100000" algn="bl" rotWithShape="0"/>
            <a:softEdge rad="1270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lento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9063" y="1000125"/>
            <a:ext cx="4824412" cy="4527550"/>
          </a:xfrm>
          <a:noFill/>
        </p:spPr>
      </p:pic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179388" y="188913"/>
            <a:ext cx="9144000" cy="760412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s-ES_tradnl" sz="2800" b="1" smtClean="0">
                <a:solidFill>
                  <a:schemeClr val="accent2"/>
                </a:solidFill>
                <a:latin typeface="Comic Sans MS" pitchFamily="66" charset="0"/>
              </a:rPr>
              <a:t>Contracción en el estómago distal y antro</a:t>
            </a:r>
            <a:endParaRPr lang="en-GB" sz="2800" b="1" smtClean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0" y="5445125"/>
            <a:ext cx="91440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Los ciclos de </a:t>
            </a:r>
            <a:r>
              <a:rPr lang="es-ES" sz="2000">
                <a:solidFill>
                  <a:srgbClr val="A50021"/>
                </a:solidFill>
                <a:latin typeface="Comic Sans MS" pitchFamily="66" charset="0"/>
              </a:rPr>
              <a:t>propulsión</a:t>
            </a:r>
            <a:r>
              <a:rPr lang="es-ES" sz="2000">
                <a:latin typeface="Comic Sans MS" pitchFamily="66" charset="0"/>
              </a:rPr>
              <a:t> y </a:t>
            </a:r>
            <a:r>
              <a:rPr lang="es-ES" sz="2000">
                <a:solidFill>
                  <a:srgbClr val="A50021"/>
                </a:solidFill>
                <a:latin typeface="Comic Sans MS" pitchFamily="66" charset="0"/>
              </a:rPr>
              <a:t>retropropulsión</a:t>
            </a:r>
            <a:r>
              <a:rPr lang="es-ES" sz="2000">
                <a:latin typeface="Comic Sans MS" pitchFamily="66" charset="0"/>
              </a:rPr>
              <a:t> continúan hasta que el tamaño de las partículas de comida digerible es aproximadamente de 0.1 mm, adecuado para ser vaciadas en el duodeno </a:t>
            </a:r>
          </a:p>
        </p:txBody>
      </p:sp>
      <p:sp>
        <p:nvSpPr>
          <p:cNvPr id="44037" name="Rectangle 6"/>
          <p:cNvSpPr>
            <a:spLocks noChangeArrowheads="1"/>
          </p:cNvSpPr>
          <p:nvPr/>
        </p:nvSpPr>
        <p:spPr bwMode="auto">
          <a:xfrm>
            <a:off x="3457575" y="942975"/>
            <a:ext cx="2087563" cy="431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44038" name="Text Box 9"/>
          <p:cNvSpPr txBox="1">
            <a:spLocks noChangeArrowheads="1"/>
          </p:cNvSpPr>
          <p:nvPr/>
        </p:nvSpPr>
        <p:spPr bwMode="auto">
          <a:xfrm>
            <a:off x="250825" y="908050"/>
            <a:ext cx="5616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Las contracciones comienzan en el estómago distal y se hacen más fuertes en el antro </a:t>
            </a:r>
          </a:p>
        </p:txBody>
      </p:sp>
      <p:sp>
        <p:nvSpPr>
          <p:cNvPr id="44039" name="Text Box 10"/>
          <p:cNvSpPr txBox="1">
            <a:spLocks noChangeArrowheads="1"/>
          </p:cNvSpPr>
          <p:nvPr/>
        </p:nvSpPr>
        <p:spPr bwMode="auto">
          <a:xfrm>
            <a:off x="250825" y="1844675"/>
            <a:ext cx="56165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>
                <a:latin typeface="Comic Sans MS" pitchFamily="66" charset="0"/>
              </a:rPr>
              <a:t>Las contracciones mezclan el quimo con las secreciones y machacan el contenido contra las paredes del estómago y el píloro</a:t>
            </a: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285750" y="4429125"/>
            <a:ext cx="84248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_tradnl">
                <a:latin typeface="Comic Sans MS" pitchFamily="66" charset="0"/>
              </a:rPr>
              <a:t>En el estómago proximal se almacena el alimento durante  1 hora y se mezcla con las secreciones gástricas: </a:t>
            </a:r>
            <a:r>
              <a:rPr lang="es-ES_tradnl">
                <a:solidFill>
                  <a:srgbClr val="FF0000"/>
                </a:solidFill>
                <a:latin typeface="Comic Sans MS" pitchFamily="66" charset="0"/>
              </a:rPr>
              <a:t>QUIMO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1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3 Título"/>
          <p:cNvSpPr>
            <a:spLocks noGrp="1"/>
          </p:cNvSpPr>
          <p:nvPr>
            <p:ph type="title"/>
          </p:nvPr>
        </p:nvSpPr>
        <p:spPr>
          <a:xfrm>
            <a:off x="857250" y="928688"/>
            <a:ext cx="7600950" cy="747712"/>
          </a:xfrm>
          <a:solidFill>
            <a:srgbClr val="7030A0"/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s-MX" sz="3200" smtClean="0">
                <a:latin typeface="Constantia" pitchFamily="18" charset="0"/>
              </a:rPr>
              <a:t/>
            </a:r>
            <a:br>
              <a:rPr lang="es-MX" sz="3200" smtClean="0">
                <a:latin typeface="Constantia" pitchFamily="18" charset="0"/>
              </a:rPr>
            </a:br>
            <a:r>
              <a:rPr lang="es-MX" sz="3200" smtClean="0">
                <a:latin typeface="Constantia" pitchFamily="18" charset="0"/>
              </a:rPr>
              <a:t>El tubo digestivo se divide en dos:</a:t>
            </a:r>
            <a:br>
              <a:rPr lang="es-MX" sz="3200" smtClean="0">
                <a:latin typeface="Constantia" pitchFamily="18" charset="0"/>
              </a:rPr>
            </a:br>
            <a:endParaRPr lang="es-MX" sz="3200" smtClean="0">
              <a:latin typeface="Constantia" pitchFamily="18" charset="0"/>
            </a:endParaRPr>
          </a:p>
        </p:txBody>
      </p:sp>
      <p:sp>
        <p:nvSpPr>
          <p:cNvPr id="9219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smtClean="0"/>
              <a:t>ALTO</a:t>
            </a:r>
          </a:p>
          <a:p>
            <a:r>
              <a:rPr lang="es-MX" smtClean="0"/>
              <a:t>BAJO</a:t>
            </a:r>
          </a:p>
          <a:p>
            <a:endParaRPr lang="es-MX" smtClean="0"/>
          </a:p>
          <a:p>
            <a:r>
              <a:rPr lang="es-MX" smtClean="0"/>
              <a:t>ALTO: La boca hasta la tercera porción del duodeno.</a:t>
            </a:r>
          </a:p>
          <a:p>
            <a:r>
              <a:rPr lang="es-MX" smtClean="0"/>
              <a:t>BAJO: Desde la tercera porción del duodeno hasta el recto.</a:t>
            </a:r>
          </a:p>
          <a:p>
            <a:endParaRPr lang="es-MX" smtClean="0"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6" name="Picture 4" descr="peris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1928813"/>
            <a:ext cx="6948487" cy="167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4143375" y="928688"/>
            <a:ext cx="4779963" cy="519112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ES_tradnl" sz="2800" dirty="0"/>
              <a:t>Contracciones peristálticas</a:t>
            </a:r>
            <a:endParaRPr lang="es-ES" sz="2800" dirty="0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428750" y="3500438"/>
            <a:ext cx="4267200" cy="627062"/>
            <a:chOff x="1200" y="960"/>
            <a:chExt cx="2688" cy="395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200" y="960"/>
              <a:ext cx="2688" cy="395"/>
              <a:chOff x="1344" y="1440"/>
              <a:chExt cx="2688" cy="395"/>
            </a:xfrm>
          </p:grpSpPr>
          <p:sp>
            <p:nvSpPr>
              <p:cNvPr id="45201" name="Rectangle 8"/>
              <p:cNvSpPr>
                <a:spLocks noChangeArrowheads="1"/>
              </p:cNvSpPr>
              <p:nvPr/>
            </p:nvSpPr>
            <p:spPr bwMode="auto">
              <a:xfrm>
                <a:off x="1344" y="1445"/>
                <a:ext cx="2688" cy="3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grpSp>
            <p:nvGrpSpPr>
              <p:cNvPr id="4" name="Group 9"/>
              <p:cNvGrpSpPr>
                <a:grpSpLocks/>
              </p:cNvGrpSpPr>
              <p:nvPr/>
            </p:nvGrpSpPr>
            <p:grpSpPr bwMode="auto">
              <a:xfrm>
                <a:off x="1348" y="1440"/>
                <a:ext cx="2679" cy="395"/>
                <a:chOff x="1359" y="1408"/>
                <a:chExt cx="2679" cy="395"/>
              </a:xfrm>
            </p:grpSpPr>
            <p:sp>
              <p:nvSpPr>
                <p:cNvPr id="45203" name="Freeform 10"/>
                <p:cNvSpPr>
                  <a:spLocks/>
                </p:cNvSpPr>
                <p:nvPr/>
              </p:nvSpPr>
              <p:spPr bwMode="auto">
                <a:xfrm>
                  <a:off x="1359" y="1408"/>
                  <a:ext cx="2673" cy="188"/>
                </a:xfrm>
                <a:custGeom>
                  <a:avLst/>
                  <a:gdLst>
                    <a:gd name="T0" fmla="*/ 0 w 2673"/>
                    <a:gd name="T1" fmla="*/ 39 h 188"/>
                    <a:gd name="T2" fmla="*/ 519 w 2673"/>
                    <a:gd name="T3" fmla="*/ 59 h 188"/>
                    <a:gd name="T4" fmla="*/ 644 w 2673"/>
                    <a:gd name="T5" fmla="*/ 183 h 188"/>
                    <a:gd name="T6" fmla="*/ 951 w 2673"/>
                    <a:gd name="T7" fmla="*/ 26 h 188"/>
                    <a:gd name="T8" fmla="*/ 2673 w 2673"/>
                    <a:gd name="T9" fmla="*/ 26 h 1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3"/>
                    <a:gd name="T16" fmla="*/ 0 h 188"/>
                    <a:gd name="T17" fmla="*/ 2673 w 2673"/>
                    <a:gd name="T18" fmla="*/ 188 h 1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3" h="188">
                      <a:moveTo>
                        <a:pt x="0" y="39"/>
                      </a:moveTo>
                      <a:cubicBezTo>
                        <a:pt x="86" y="42"/>
                        <a:pt x="412" y="35"/>
                        <a:pt x="519" y="59"/>
                      </a:cubicBezTo>
                      <a:cubicBezTo>
                        <a:pt x="626" y="83"/>
                        <a:pt x="572" y="188"/>
                        <a:pt x="644" y="183"/>
                      </a:cubicBezTo>
                      <a:cubicBezTo>
                        <a:pt x="716" y="178"/>
                        <a:pt x="613" y="52"/>
                        <a:pt x="951" y="26"/>
                      </a:cubicBezTo>
                      <a:cubicBezTo>
                        <a:pt x="1289" y="0"/>
                        <a:pt x="2314" y="26"/>
                        <a:pt x="2673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5204" name="Freeform 11"/>
                <p:cNvSpPr>
                  <a:spLocks/>
                </p:cNvSpPr>
                <p:nvPr/>
              </p:nvSpPr>
              <p:spPr bwMode="auto">
                <a:xfrm flipV="1">
                  <a:off x="1359" y="1615"/>
                  <a:ext cx="2673" cy="188"/>
                </a:xfrm>
                <a:custGeom>
                  <a:avLst/>
                  <a:gdLst>
                    <a:gd name="T0" fmla="*/ 0 w 2673"/>
                    <a:gd name="T1" fmla="*/ 39 h 188"/>
                    <a:gd name="T2" fmla="*/ 519 w 2673"/>
                    <a:gd name="T3" fmla="*/ 59 h 188"/>
                    <a:gd name="T4" fmla="*/ 644 w 2673"/>
                    <a:gd name="T5" fmla="*/ 183 h 188"/>
                    <a:gd name="T6" fmla="*/ 951 w 2673"/>
                    <a:gd name="T7" fmla="*/ 26 h 188"/>
                    <a:gd name="T8" fmla="*/ 2673 w 2673"/>
                    <a:gd name="T9" fmla="*/ 26 h 1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3"/>
                    <a:gd name="T16" fmla="*/ 0 h 188"/>
                    <a:gd name="T17" fmla="*/ 2673 w 2673"/>
                    <a:gd name="T18" fmla="*/ 188 h 1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3" h="188">
                      <a:moveTo>
                        <a:pt x="0" y="39"/>
                      </a:moveTo>
                      <a:cubicBezTo>
                        <a:pt x="86" y="42"/>
                        <a:pt x="412" y="35"/>
                        <a:pt x="519" y="59"/>
                      </a:cubicBezTo>
                      <a:cubicBezTo>
                        <a:pt x="626" y="83"/>
                        <a:pt x="572" y="188"/>
                        <a:pt x="644" y="183"/>
                      </a:cubicBezTo>
                      <a:cubicBezTo>
                        <a:pt x="716" y="178"/>
                        <a:pt x="613" y="52"/>
                        <a:pt x="951" y="26"/>
                      </a:cubicBezTo>
                      <a:cubicBezTo>
                        <a:pt x="1289" y="0"/>
                        <a:pt x="2314" y="26"/>
                        <a:pt x="2673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5205" name="Oval 12"/>
                <p:cNvSpPr>
                  <a:spLocks noChangeArrowheads="1"/>
                </p:cNvSpPr>
                <p:nvPr/>
              </p:nvSpPr>
              <p:spPr bwMode="auto">
                <a:xfrm>
                  <a:off x="3990" y="1440"/>
                  <a:ext cx="48" cy="33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MX"/>
                </a:p>
              </p:txBody>
            </p:sp>
          </p:grpSp>
        </p:grpSp>
        <p:sp>
          <p:nvSpPr>
            <p:cNvPr id="45174" name="Oval 13"/>
            <p:cNvSpPr>
              <a:spLocks noChangeArrowheads="1"/>
            </p:cNvSpPr>
            <p:nvPr/>
          </p:nvSpPr>
          <p:spPr bwMode="auto">
            <a:xfrm>
              <a:off x="2112" y="11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75" name="Oval 14"/>
            <p:cNvSpPr>
              <a:spLocks noChangeArrowheads="1"/>
            </p:cNvSpPr>
            <p:nvPr/>
          </p:nvSpPr>
          <p:spPr bwMode="auto">
            <a:xfrm>
              <a:off x="2208" y="124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76" name="Oval 15"/>
            <p:cNvSpPr>
              <a:spLocks noChangeArrowheads="1"/>
            </p:cNvSpPr>
            <p:nvPr/>
          </p:nvSpPr>
          <p:spPr bwMode="auto">
            <a:xfrm>
              <a:off x="2832" y="11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77" name="Oval 16"/>
            <p:cNvSpPr>
              <a:spLocks noChangeArrowheads="1"/>
            </p:cNvSpPr>
            <p:nvPr/>
          </p:nvSpPr>
          <p:spPr bwMode="auto">
            <a:xfrm>
              <a:off x="2928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78" name="Oval 17"/>
            <p:cNvSpPr>
              <a:spLocks noChangeArrowheads="1"/>
            </p:cNvSpPr>
            <p:nvPr/>
          </p:nvSpPr>
          <p:spPr bwMode="auto">
            <a:xfrm>
              <a:off x="2400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79" name="Oval 18"/>
            <p:cNvSpPr>
              <a:spLocks noChangeArrowheads="1"/>
            </p:cNvSpPr>
            <p:nvPr/>
          </p:nvSpPr>
          <p:spPr bwMode="auto">
            <a:xfrm>
              <a:off x="2208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0" name="Oval 19"/>
            <p:cNvSpPr>
              <a:spLocks noChangeArrowheads="1"/>
            </p:cNvSpPr>
            <p:nvPr/>
          </p:nvSpPr>
          <p:spPr bwMode="auto">
            <a:xfrm>
              <a:off x="2832" y="124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1" name="Oval 20"/>
            <p:cNvSpPr>
              <a:spLocks noChangeArrowheads="1"/>
            </p:cNvSpPr>
            <p:nvPr/>
          </p:nvSpPr>
          <p:spPr bwMode="auto">
            <a:xfrm>
              <a:off x="2928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2" name="Oval 21"/>
            <p:cNvSpPr>
              <a:spLocks noChangeArrowheads="1"/>
            </p:cNvSpPr>
            <p:nvPr/>
          </p:nvSpPr>
          <p:spPr bwMode="auto">
            <a:xfrm>
              <a:off x="2400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3" name="Oval 22"/>
            <p:cNvSpPr>
              <a:spLocks noChangeArrowheads="1"/>
            </p:cNvSpPr>
            <p:nvPr/>
          </p:nvSpPr>
          <p:spPr bwMode="auto">
            <a:xfrm>
              <a:off x="2496" y="11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4" name="Oval 23"/>
            <p:cNvSpPr>
              <a:spLocks noChangeArrowheads="1"/>
            </p:cNvSpPr>
            <p:nvPr/>
          </p:nvSpPr>
          <p:spPr bwMode="auto">
            <a:xfrm>
              <a:off x="3168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5" name="Oval 24"/>
            <p:cNvSpPr>
              <a:spLocks noChangeArrowheads="1"/>
            </p:cNvSpPr>
            <p:nvPr/>
          </p:nvSpPr>
          <p:spPr bwMode="auto">
            <a:xfrm>
              <a:off x="2304" y="11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6" name="Oval 25"/>
            <p:cNvSpPr>
              <a:spLocks noChangeArrowheads="1"/>
            </p:cNvSpPr>
            <p:nvPr/>
          </p:nvSpPr>
          <p:spPr bwMode="auto">
            <a:xfrm>
              <a:off x="2400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7" name="Oval 26"/>
            <p:cNvSpPr>
              <a:spLocks noChangeArrowheads="1"/>
            </p:cNvSpPr>
            <p:nvPr/>
          </p:nvSpPr>
          <p:spPr bwMode="auto">
            <a:xfrm>
              <a:off x="2496" y="124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8" name="Oval 27"/>
            <p:cNvSpPr>
              <a:spLocks noChangeArrowheads="1"/>
            </p:cNvSpPr>
            <p:nvPr/>
          </p:nvSpPr>
          <p:spPr bwMode="auto">
            <a:xfrm>
              <a:off x="2592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89" name="Oval 28"/>
            <p:cNvSpPr>
              <a:spLocks noChangeArrowheads="1"/>
            </p:cNvSpPr>
            <p:nvPr/>
          </p:nvSpPr>
          <p:spPr bwMode="auto">
            <a:xfrm>
              <a:off x="2928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0" name="Oval 29"/>
            <p:cNvSpPr>
              <a:spLocks noChangeArrowheads="1"/>
            </p:cNvSpPr>
            <p:nvPr/>
          </p:nvSpPr>
          <p:spPr bwMode="auto">
            <a:xfrm>
              <a:off x="3024" y="11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1" name="Oval 30"/>
            <p:cNvSpPr>
              <a:spLocks noChangeArrowheads="1"/>
            </p:cNvSpPr>
            <p:nvPr/>
          </p:nvSpPr>
          <p:spPr bwMode="auto">
            <a:xfrm>
              <a:off x="3120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2" name="Oval 31"/>
            <p:cNvSpPr>
              <a:spLocks noChangeArrowheads="1"/>
            </p:cNvSpPr>
            <p:nvPr/>
          </p:nvSpPr>
          <p:spPr bwMode="auto">
            <a:xfrm>
              <a:off x="2592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3" name="Oval 32"/>
            <p:cNvSpPr>
              <a:spLocks noChangeArrowheads="1"/>
            </p:cNvSpPr>
            <p:nvPr/>
          </p:nvSpPr>
          <p:spPr bwMode="auto">
            <a:xfrm>
              <a:off x="1968" y="11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4" name="Oval 33"/>
            <p:cNvSpPr>
              <a:spLocks noChangeArrowheads="1"/>
            </p:cNvSpPr>
            <p:nvPr/>
          </p:nvSpPr>
          <p:spPr bwMode="auto">
            <a:xfrm>
              <a:off x="3360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5" name="Oval 34"/>
            <p:cNvSpPr>
              <a:spLocks noChangeArrowheads="1"/>
            </p:cNvSpPr>
            <p:nvPr/>
          </p:nvSpPr>
          <p:spPr bwMode="auto">
            <a:xfrm>
              <a:off x="3360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6" name="Oval 35"/>
            <p:cNvSpPr>
              <a:spLocks noChangeArrowheads="1"/>
            </p:cNvSpPr>
            <p:nvPr/>
          </p:nvSpPr>
          <p:spPr bwMode="auto">
            <a:xfrm>
              <a:off x="3456" y="11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7" name="Oval 36"/>
            <p:cNvSpPr>
              <a:spLocks noChangeArrowheads="1"/>
            </p:cNvSpPr>
            <p:nvPr/>
          </p:nvSpPr>
          <p:spPr bwMode="auto">
            <a:xfrm>
              <a:off x="3360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8" name="Oval 37"/>
            <p:cNvSpPr>
              <a:spLocks noChangeArrowheads="1"/>
            </p:cNvSpPr>
            <p:nvPr/>
          </p:nvSpPr>
          <p:spPr bwMode="auto">
            <a:xfrm>
              <a:off x="3456" y="124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99" name="Oval 38"/>
            <p:cNvSpPr>
              <a:spLocks noChangeArrowheads="1"/>
            </p:cNvSpPr>
            <p:nvPr/>
          </p:nvSpPr>
          <p:spPr bwMode="auto">
            <a:xfrm>
              <a:off x="3552" y="12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200" name="Oval 39"/>
            <p:cNvSpPr>
              <a:spLocks noChangeArrowheads="1"/>
            </p:cNvSpPr>
            <p:nvPr/>
          </p:nvSpPr>
          <p:spPr bwMode="auto">
            <a:xfrm>
              <a:off x="3552" y="10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1500188" y="3500438"/>
            <a:ext cx="4572000" cy="633412"/>
            <a:chOff x="1296" y="1590"/>
            <a:chExt cx="2880" cy="399"/>
          </a:xfrm>
        </p:grpSpPr>
        <p:grpSp>
          <p:nvGrpSpPr>
            <p:cNvPr id="6" name="Group 41"/>
            <p:cNvGrpSpPr>
              <a:grpSpLocks/>
            </p:cNvGrpSpPr>
            <p:nvPr/>
          </p:nvGrpSpPr>
          <p:grpSpPr bwMode="auto">
            <a:xfrm>
              <a:off x="1296" y="1590"/>
              <a:ext cx="2688" cy="399"/>
              <a:chOff x="1351" y="3120"/>
              <a:chExt cx="2688" cy="399"/>
            </a:xfrm>
          </p:grpSpPr>
          <p:sp>
            <p:nvSpPr>
              <p:cNvPr id="45168" name="Rectangle 42"/>
              <p:cNvSpPr>
                <a:spLocks noChangeArrowheads="1"/>
              </p:cNvSpPr>
              <p:nvPr/>
            </p:nvSpPr>
            <p:spPr bwMode="auto">
              <a:xfrm>
                <a:off x="1351" y="3127"/>
                <a:ext cx="2688" cy="3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grpSp>
            <p:nvGrpSpPr>
              <p:cNvPr id="7" name="Group 43"/>
              <p:cNvGrpSpPr>
                <a:grpSpLocks/>
              </p:cNvGrpSpPr>
              <p:nvPr/>
            </p:nvGrpSpPr>
            <p:grpSpPr bwMode="auto">
              <a:xfrm>
                <a:off x="1372" y="3120"/>
                <a:ext cx="2648" cy="399"/>
                <a:chOff x="1390" y="2083"/>
                <a:chExt cx="2648" cy="399"/>
              </a:xfrm>
            </p:grpSpPr>
            <p:sp>
              <p:nvSpPr>
                <p:cNvPr id="45170" name="Freeform 44"/>
                <p:cNvSpPr>
                  <a:spLocks/>
                </p:cNvSpPr>
                <p:nvPr/>
              </p:nvSpPr>
              <p:spPr bwMode="auto">
                <a:xfrm>
                  <a:off x="1392" y="2083"/>
                  <a:ext cx="2640" cy="185"/>
                </a:xfrm>
                <a:custGeom>
                  <a:avLst/>
                  <a:gdLst>
                    <a:gd name="T0" fmla="*/ 0 w 2640"/>
                    <a:gd name="T1" fmla="*/ 29 h 185"/>
                    <a:gd name="T2" fmla="*/ 892 w 2640"/>
                    <a:gd name="T3" fmla="*/ 25 h 185"/>
                    <a:gd name="T4" fmla="*/ 1115 w 2640"/>
                    <a:gd name="T5" fmla="*/ 182 h 185"/>
                    <a:gd name="T6" fmla="*/ 1220 w 2640"/>
                    <a:gd name="T7" fmla="*/ 44 h 185"/>
                    <a:gd name="T8" fmla="*/ 1436 w 2640"/>
                    <a:gd name="T9" fmla="*/ 38 h 185"/>
                    <a:gd name="T10" fmla="*/ 2640 w 2640"/>
                    <a:gd name="T11" fmla="*/ 29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40"/>
                    <a:gd name="T19" fmla="*/ 0 h 185"/>
                    <a:gd name="T20" fmla="*/ 2640 w 2640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40" h="185">
                      <a:moveTo>
                        <a:pt x="0" y="29"/>
                      </a:moveTo>
                      <a:cubicBezTo>
                        <a:pt x="149" y="28"/>
                        <a:pt x="706" y="0"/>
                        <a:pt x="892" y="25"/>
                      </a:cubicBezTo>
                      <a:cubicBezTo>
                        <a:pt x="1078" y="50"/>
                        <a:pt x="1060" y="179"/>
                        <a:pt x="1115" y="182"/>
                      </a:cubicBezTo>
                      <a:cubicBezTo>
                        <a:pt x="1170" y="185"/>
                        <a:pt x="1167" y="68"/>
                        <a:pt x="1220" y="44"/>
                      </a:cubicBezTo>
                      <a:cubicBezTo>
                        <a:pt x="1273" y="20"/>
                        <a:pt x="1199" y="41"/>
                        <a:pt x="1436" y="38"/>
                      </a:cubicBezTo>
                      <a:cubicBezTo>
                        <a:pt x="1673" y="35"/>
                        <a:pt x="2389" y="31"/>
                        <a:pt x="2640" y="2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5171" name="Oval 45"/>
                <p:cNvSpPr>
                  <a:spLocks noChangeArrowheads="1"/>
                </p:cNvSpPr>
                <p:nvPr/>
              </p:nvSpPr>
              <p:spPr bwMode="auto">
                <a:xfrm>
                  <a:off x="3990" y="2112"/>
                  <a:ext cx="48" cy="33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MX"/>
                </a:p>
              </p:txBody>
            </p:sp>
            <p:sp>
              <p:nvSpPr>
                <p:cNvPr id="45172" name="Freeform 46"/>
                <p:cNvSpPr>
                  <a:spLocks/>
                </p:cNvSpPr>
                <p:nvPr/>
              </p:nvSpPr>
              <p:spPr bwMode="auto">
                <a:xfrm flipV="1">
                  <a:off x="1390" y="2297"/>
                  <a:ext cx="2640" cy="185"/>
                </a:xfrm>
                <a:custGeom>
                  <a:avLst/>
                  <a:gdLst>
                    <a:gd name="T0" fmla="*/ 0 w 2640"/>
                    <a:gd name="T1" fmla="*/ 29 h 185"/>
                    <a:gd name="T2" fmla="*/ 892 w 2640"/>
                    <a:gd name="T3" fmla="*/ 25 h 185"/>
                    <a:gd name="T4" fmla="*/ 1115 w 2640"/>
                    <a:gd name="T5" fmla="*/ 182 h 185"/>
                    <a:gd name="T6" fmla="*/ 1220 w 2640"/>
                    <a:gd name="T7" fmla="*/ 44 h 185"/>
                    <a:gd name="T8" fmla="*/ 1436 w 2640"/>
                    <a:gd name="T9" fmla="*/ 38 h 185"/>
                    <a:gd name="T10" fmla="*/ 2640 w 2640"/>
                    <a:gd name="T11" fmla="*/ 29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40"/>
                    <a:gd name="T19" fmla="*/ 0 h 185"/>
                    <a:gd name="T20" fmla="*/ 2640 w 2640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40" h="185">
                      <a:moveTo>
                        <a:pt x="0" y="29"/>
                      </a:moveTo>
                      <a:cubicBezTo>
                        <a:pt x="149" y="28"/>
                        <a:pt x="706" y="0"/>
                        <a:pt x="892" y="25"/>
                      </a:cubicBezTo>
                      <a:cubicBezTo>
                        <a:pt x="1078" y="50"/>
                        <a:pt x="1060" y="179"/>
                        <a:pt x="1115" y="182"/>
                      </a:cubicBezTo>
                      <a:cubicBezTo>
                        <a:pt x="1170" y="185"/>
                        <a:pt x="1167" y="68"/>
                        <a:pt x="1220" y="44"/>
                      </a:cubicBezTo>
                      <a:cubicBezTo>
                        <a:pt x="1273" y="20"/>
                        <a:pt x="1199" y="41"/>
                        <a:pt x="1436" y="38"/>
                      </a:cubicBezTo>
                      <a:cubicBezTo>
                        <a:pt x="1673" y="35"/>
                        <a:pt x="2389" y="31"/>
                        <a:pt x="2640" y="2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45141" name="Oval 47"/>
            <p:cNvSpPr>
              <a:spLocks noChangeArrowheads="1"/>
            </p:cNvSpPr>
            <p:nvPr/>
          </p:nvSpPr>
          <p:spPr bwMode="auto">
            <a:xfrm>
              <a:off x="2688" y="17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2" name="Oval 48"/>
            <p:cNvSpPr>
              <a:spLocks noChangeArrowheads="1"/>
            </p:cNvSpPr>
            <p:nvPr/>
          </p:nvSpPr>
          <p:spPr bwMode="auto">
            <a:xfrm>
              <a:off x="2784" y="18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3" name="Oval 49"/>
            <p:cNvSpPr>
              <a:spLocks noChangeArrowheads="1"/>
            </p:cNvSpPr>
            <p:nvPr/>
          </p:nvSpPr>
          <p:spPr bwMode="auto">
            <a:xfrm>
              <a:off x="3408" y="17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4" name="Oval 50"/>
            <p:cNvSpPr>
              <a:spLocks noChangeArrowheads="1"/>
            </p:cNvSpPr>
            <p:nvPr/>
          </p:nvSpPr>
          <p:spPr bwMode="auto">
            <a:xfrm>
              <a:off x="3504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5" name="Oval 51"/>
            <p:cNvSpPr>
              <a:spLocks noChangeArrowheads="1"/>
            </p:cNvSpPr>
            <p:nvPr/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6" name="Oval 52"/>
            <p:cNvSpPr>
              <a:spLocks noChangeArrowheads="1"/>
            </p:cNvSpPr>
            <p:nvPr/>
          </p:nvSpPr>
          <p:spPr bwMode="auto">
            <a:xfrm>
              <a:off x="2784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7" name="Oval 53"/>
            <p:cNvSpPr>
              <a:spLocks noChangeArrowheads="1"/>
            </p:cNvSpPr>
            <p:nvPr/>
          </p:nvSpPr>
          <p:spPr bwMode="auto">
            <a:xfrm>
              <a:off x="3408" y="18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8" name="Oval 54"/>
            <p:cNvSpPr>
              <a:spLocks noChangeArrowheads="1"/>
            </p:cNvSpPr>
            <p:nvPr/>
          </p:nvSpPr>
          <p:spPr bwMode="auto">
            <a:xfrm>
              <a:off x="3504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49" name="Oval 55"/>
            <p:cNvSpPr>
              <a:spLocks noChangeArrowheads="1"/>
            </p:cNvSpPr>
            <p:nvPr/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0" name="Oval 56"/>
            <p:cNvSpPr>
              <a:spLocks noChangeArrowheads="1"/>
            </p:cNvSpPr>
            <p:nvPr/>
          </p:nvSpPr>
          <p:spPr bwMode="auto">
            <a:xfrm>
              <a:off x="3072" y="17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1" name="Oval 57"/>
            <p:cNvSpPr>
              <a:spLocks noChangeArrowheads="1"/>
            </p:cNvSpPr>
            <p:nvPr/>
          </p:nvSpPr>
          <p:spPr bwMode="auto">
            <a:xfrm>
              <a:off x="3744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2" name="Oval 58"/>
            <p:cNvSpPr>
              <a:spLocks noChangeArrowheads="1"/>
            </p:cNvSpPr>
            <p:nvPr/>
          </p:nvSpPr>
          <p:spPr bwMode="auto">
            <a:xfrm>
              <a:off x="2880" y="17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3" name="Oval 59"/>
            <p:cNvSpPr>
              <a:spLocks noChangeArrowheads="1"/>
            </p:cNvSpPr>
            <p:nvPr/>
          </p:nvSpPr>
          <p:spPr bwMode="auto">
            <a:xfrm>
              <a:off x="2976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4" name="Oval 60"/>
            <p:cNvSpPr>
              <a:spLocks noChangeArrowheads="1"/>
            </p:cNvSpPr>
            <p:nvPr/>
          </p:nvSpPr>
          <p:spPr bwMode="auto">
            <a:xfrm>
              <a:off x="3072" y="18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5" name="Oval 61"/>
            <p:cNvSpPr>
              <a:spLocks noChangeArrowheads="1"/>
            </p:cNvSpPr>
            <p:nvPr/>
          </p:nvSpPr>
          <p:spPr bwMode="auto">
            <a:xfrm>
              <a:off x="3168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6" name="Oval 62"/>
            <p:cNvSpPr>
              <a:spLocks noChangeArrowheads="1"/>
            </p:cNvSpPr>
            <p:nvPr/>
          </p:nvSpPr>
          <p:spPr bwMode="auto">
            <a:xfrm>
              <a:off x="3504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7" name="Oval 63"/>
            <p:cNvSpPr>
              <a:spLocks noChangeArrowheads="1"/>
            </p:cNvSpPr>
            <p:nvPr/>
          </p:nvSpPr>
          <p:spPr bwMode="auto">
            <a:xfrm>
              <a:off x="3600" y="17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8" name="Oval 64"/>
            <p:cNvSpPr>
              <a:spLocks noChangeArrowheads="1"/>
            </p:cNvSpPr>
            <p:nvPr/>
          </p:nvSpPr>
          <p:spPr bwMode="auto">
            <a:xfrm>
              <a:off x="3696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59" name="Oval 65"/>
            <p:cNvSpPr>
              <a:spLocks noChangeArrowheads="1"/>
            </p:cNvSpPr>
            <p:nvPr/>
          </p:nvSpPr>
          <p:spPr bwMode="auto">
            <a:xfrm>
              <a:off x="3168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0" name="Oval 66"/>
            <p:cNvSpPr>
              <a:spLocks noChangeArrowheads="1"/>
            </p:cNvSpPr>
            <p:nvPr/>
          </p:nvSpPr>
          <p:spPr bwMode="auto">
            <a:xfrm>
              <a:off x="2544" y="17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1" name="Oval 67"/>
            <p:cNvSpPr>
              <a:spLocks noChangeArrowheads="1"/>
            </p:cNvSpPr>
            <p:nvPr/>
          </p:nvSpPr>
          <p:spPr bwMode="auto">
            <a:xfrm>
              <a:off x="3936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2" name="Oval 68"/>
            <p:cNvSpPr>
              <a:spLocks noChangeArrowheads="1"/>
            </p:cNvSpPr>
            <p:nvPr/>
          </p:nvSpPr>
          <p:spPr bwMode="auto">
            <a:xfrm>
              <a:off x="3936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3" name="Oval 69"/>
            <p:cNvSpPr>
              <a:spLocks noChangeArrowheads="1"/>
            </p:cNvSpPr>
            <p:nvPr/>
          </p:nvSpPr>
          <p:spPr bwMode="auto">
            <a:xfrm>
              <a:off x="4032" y="17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4" name="Oval 70"/>
            <p:cNvSpPr>
              <a:spLocks noChangeArrowheads="1"/>
            </p:cNvSpPr>
            <p:nvPr/>
          </p:nvSpPr>
          <p:spPr bwMode="auto">
            <a:xfrm>
              <a:off x="3936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5" name="Oval 71"/>
            <p:cNvSpPr>
              <a:spLocks noChangeArrowheads="1"/>
            </p:cNvSpPr>
            <p:nvPr/>
          </p:nvSpPr>
          <p:spPr bwMode="auto">
            <a:xfrm>
              <a:off x="4032" y="18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6" name="Oval 72"/>
            <p:cNvSpPr>
              <a:spLocks noChangeArrowheads="1"/>
            </p:cNvSpPr>
            <p:nvPr/>
          </p:nvSpPr>
          <p:spPr bwMode="auto">
            <a:xfrm>
              <a:off x="4128" y="18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67" name="Oval 73"/>
            <p:cNvSpPr>
              <a:spLocks noChangeArrowheads="1"/>
            </p:cNvSpPr>
            <p:nvPr/>
          </p:nvSpPr>
          <p:spPr bwMode="auto">
            <a:xfrm>
              <a:off x="4128" y="16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</p:grpSp>
      <p:grpSp>
        <p:nvGrpSpPr>
          <p:cNvPr id="8" name="Group 74"/>
          <p:cNvGrpSpPr>
            <a:grpSpLocks/>
          </p:cNvGrpSpPr>
          <p:nvPr/>
        </p:nvGrpSpPr>
        <p:grpSpPr bwMode="auto">
          <a:xfrm>
            <a:off x="1500188" y="3500438"/>
            <a:ext cx="5486400" cy="609600"/>
            <a:chOff x="1440" y="2138"/>
            <a:chExt cx="3456" cy="384"/>
          </a:xfrm>
        </p:grpSpPr>
        <p:grpSp>
          <p:nvGrpSpPr>
            <p:cNvPr id="9" name="Group 75"/>
            <p:cNvGrpSpPr>
              <a:grpSpLocks/>
            </p:cNvGrpSpPr>
            <p:nvPr/>
          </p:nvGrpSpPr>
          <p:grpSpPr bwMode="auto">
            <a:xfrm>
              <a:off x="1440" y="2138"/>
              <a:ext cx="2688" cy="384"/>
              <a:chOff x="1299" y="3648"/>
              <a:chExt cx="2688" cy="384"/>
            </a:xfrm>
          </p:grpSpPr>
          <p:sp>
            <p:nvSpPr>
              <p:cNvPr id="45135" name="Rectangle 76"/>
              <p:cNvSpPr>
                <a:spLocks noChangeArrowheads="1"/>
              </p:cNvSpPr>
              <p:nvPr/>
            </p:nvSpPr>
            <p:spPr bwMode="auto">
              <a:xfrm>
                <a:off x="1299" y="3648"/>
                <a:ext cx="2688" cy="3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grpSp>
            <p:nvGrpSpPr>
              <p:cNvPr id="10" name="Group 77"/>
              <p:cNvGrpSpPr>
                <a:grpSpLocks/>
              </p:cNvGrpSpPr>
              <p:nvPr/>
            </p:nvGrpSpPr>
            <p:grpSpPr bwMode="auto">
              <a:xfrm>
                <a:off x="1320" y="3656"/>
                <a:ext cx="2646" cy="368"/>
                <a:chOff x="1392" y="2622"/>
                <a:chExt cx="2646" cy="368"/>
              </a:xfrm>
            </p:grpSpPr>
            <p:sp>
              <p:nvSpPr>
                <p:cNvPr id="45137" name="Oval 78"/>
                <p:cNvSpPr>
                  <a:spLocks noChangeArrowheads="1"/>
                </p:cNvSpPr>
                <p:nvPr/>
              </p:nvSpPr>
              <p:spPr bwMode="auto">
                <a:xfrm>
                  <a:off x="3990" y="2640"/>
                  <a:ext cx="48" cy="33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MX"/>
                </a:p>
              </p:txBody>
            </p:sp>
            <p:sp>
              <p:nvSpPr>
                <p:cNvPr id="45138" name="Freeform 79"/>
                <p:cNvSpPr>
                  <a:spLocks/>
                </p:cNvSpPr>
                <p:nvPr/>
              </p:nvSpPr>
              <p:spPr bwMode="auto">
                <a:xfrm>
                  <a:off x="1392" y="2622"/>
                  <a:ext cx="2640" cy="174"/>
                </a:xfrm>
                <a:custGeom>
                  <a:avLst/>
                  <a:gdLst>
                    <a:gd name="T0" fmla="*/ 0 w 2640"/>
                    <a:gd name="T1" fmla="*/ 18 h 174"/>
                    <a:gd name="T2" fmla="*/ 1501 w 2640"/>
                    <a:gd name="T3" fmla="*/ 22 h 174"/>
                    <a:gd name="T4" fmla="*/ 1619 w 2640"/>
                    <a:gd name="T5" fmla="*/ 29 h 174"/>
                    <a:gd name="T6" fmla="*/ 1684 w 2640"/>
                    <a:gd name="T7" fmla="*/ 147 h 174"/>
                    <a:gd name="T8" fmla="*/ 1724 w 2640"/>
                    <a:gd name="T9" fmla="*/ 153 h 174"/>
                    <a:gd name="T10" fmla="*/ 1848 w 2640"/>
                    <a:gd name="T11" fmla="*/ 22 h 174"/>
                    <a:gd name="T12" fmla="*/ 2640 w 2640"/>
                    <a:gd name="T13" fmla="*/ 19 h 1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40"/>
                    <a:gd name="T22" fmla="*/ 0 h 174"/>
                    <a:gd name="T23" fmla="*/ 2640 w 2640"/>
                    <a:gd name="T24" fmla="*/ 174 h 1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40" h="174">
                      <a:moveTo>
                        <a:pt x="0" y="18"/>
                      </a:moveTo>
                      <a:cubicBezTo>
                        <a:pt x="250" y="19"/>
                        <a:pt x="1231" y="20"/>
                        <a:pt x="1501" y="22"/>
                      </a:cubicBezTo>
                      <a:cubicBezTo>
                        <a:pt x="1501" y="22"/>
                        <a:pt x="1588" y="8"/>
                        <a:pt x="1619" y="29"/>
                      </a:cubicBezTo>
                      <a:cubicBezTo>
                        <a:pt x="1650" y="50"/>
                        <a:pt x="1666" y="126"/>
                        <a:pt x="1684" y="147"/>
                      </a:cubicBezTo>
                      <a:cubicBezTo>
                        <a:pt x="1710" y="173"/>
                        <a:pt x="1697" y="174"/>
                        <a:pt x="1724" y="153"/>
                      </a:cubicBezTo>
                      <a:cubicBezTo>
                        <a:pt x="1751" y="132"/>
                        <a:pt x="1695" y="44"/>
                        <a:pt x="1848" y="22"/>
                      </a:cubicBezTo>
                      <a:cubicBezTo>
                        <a:pt x="2001" y="0"/>
                        <a:pt x="2475" y="20"/>
                        <a:pt x="2640" y="1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5139" name="Freeform 80"/>
                <p:cNvSpPr>
                  <a:spLocks/>
                </p:cNvSpPr>
                <p:nvPr/>
              </p:nvSpPr>
              <p:spPr bwMode="auto">
                <a:xfrm flipV="1">
                  <a:off x="1392" y="2816"/>
                  <a:ext cx="2640" cy="174"/>
                </a:xfrm>
                <a:custGeom>
                  <a:avLst/>
                  <a:gdLst>
                    <a:gd name="T0" fmla="*/ 0 w 2640"/>
                    <a:gd name="T1" fmla="*/ 18 h 174"/>
                    <a:gd name="T2" fmla="*/ 1501 w 2640"/>
                    <a:gd name="T3" fmla="*/ 22 h 174"/>
                    <a:gd name="T4" fmla="*/ 1619 w 2640"/>
                    <a:gd name="T5" fmla="*/ 29 h 174"/>
                    <a:gd name="T6" fmla="*/ 1684 w 2640"/>
                    <a:gd name="T7" fmla="*/ 147 h 174"/>
                    <a:gd name="T8" fmla="*/ 1724 w 2640"/>
                    <a:gd name="T9" fmla="*/ 153 h 174"/>
                    <a:gd name="T10" fmla="*/ 1848 w 2640"/>
                    <a:gd name="T11" fmla="*/ 22 h 174"/>
                    <a:gd name="T12" fmla="*/ 2640 w 2640"/>
                    <a:gd name="T13" fmla="*/ 19 h 17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40"/>
                    <a:gd name="T22" fmla="*/ 0 h 174"/>
                    <a:gd name="T23" fmla="*/ 2640 w 2640"/>
                    <a:gd name="T24" fmla="*/ 174 h 17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40" h="174">
                      <a:moveTo>
                        <a:pt x="0" y="18"/>
                      </a:moveTo>
                      <a:cubicBezTo>
                        <a:pt x="250" y="19"/>
                        <a:pt x="1231" y="20"/>
                        <a:pt x="1501" y="22"/>
                      </a:cubicBezTo>
                      <a:cubicBezTo>
                        <a:pt x="1501" y="22"/>
                        <a:pt x="1588" y="8"/>
                        <a:pt x="1619" y="29"/>
                      </a:cubicBezTo>
                      <a:cubicBezTo>
                        <a:pt x="1650" y="50"/>
                        <a:pt x="1666" y="126"/>
                        <a:pt x="1684" y="147"/>
                      </a:cubicBezTo>
                      <a:cubicBezTo>
                        <a:pt x="1710" y="173"/>
                        <a:pt x="1697" y="174"/>
                        <a:pt x="1724" y="153"/>
                      </a:cubicBezTo>
                      <a:cubicBezTo>
                        <a:pt x="1751" y="132"/>
                        <a:pt x="1695" y="44"/>
                        <a:pt x="1848" y="22"/>
                      </a:cubicBezTo>
                      <a:cubicBezTo>
                        <a:pt x="2001" y="0"/>
                        <a:pt x="2475" y="20"/>
                        <a:pt x="2640" y="19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45108" name="Oval 81"/>
            <p:cNvSpPr>
              <a:spLocks noChangeArrowheads="1"/>
            </p:cNvSpPr>
            <p:nvPr/>
          </p:nvSpPr>
          <p:spPr bwMode="auto">
            <a:xfrm>
              <a:off x="3408" y="22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09" name="Oval 82"/>
            <p:cNvSpPr>
              <a:spLocks noChangeArrowheads="1"/>
            </p:cNvSpPr>
            <p:nvPr/>
          </p:nvSpPr>
          <p:spPr bwMode="auto">
            <a:xfrm>
              <a:off x="3504" y="24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0" name="Oval 83"/>
            <p:cNvSpPr>
              <a:spLocks noChangeArrowheads="1"/>
            </p:cNvSpPr>
            <p:nvPr/>
          </p:nvSpPr>
          <p:spPr bwMode="auto">
            <a:xfrm>
              <a:off x="4128" y="22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1" name="Oval 84"/>
            <p:cNvSpPr>
              <a:spLocks noChangeArrowheads="1"/>
            </p:cNvSpPr>
            <p:nvPr/>
          </p:nvSpPr>
          <p:spPr bwMode="auto">
            <a:xfrm>
              <a:off x="4224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2" name="Oval 85"/>
            <p:cNvSpPr>
              <a:spLocks noChangeArrowheads="1"/>
            </p:cNvSpPr>
            <p:nvPr/>
          </p:nvSpPr>
          <p:spPr bwMode="auto">
            <a:xfrm>
              <a:off x="3696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3" name="Oval 86"/>
            <p:cNvSpPr>
              <a:spLocks noChangeArrowheads="1"/>
            </p:cNvSpPr>
            <p:nvPr/>
          </p:nvSpPr>
          <p:spPr bwMode="auto">
            <a:xfrm>
              <a:off x="3504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4" name="Oval 87"/>
            <p:cNvSpPr>
              <a:spLocks noChangeArrowheads="1"/>
            </p:cNvSpPr>
            <p:nvPr/>
          </p:nvSpPr>
          <p:spPr bwMode="auto">
            <a:xfrm>
              <a:off x="4128" y="24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5" name="Oval 88"/>
            <p:cNvSpPr>
              <a:spLocks noChangeArrowheads="1"/>
            </p:cNvSpPr>
            <p:nvPr/>
          </p:nvSpPr>
          <p:spPr bwMode="auto">
            <a:xfrm>
              <a:off x="4224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6" name="Oval 89"/>
            <p:cNvSpPr>
              <a:spLocks noChangeArrowheads="1"/>
            </p:cNvSpPr>
            <p:nvPr/>
          </p:nvSpPr>
          <p:spPr bwMode="auto">
            <a:xfrm>
              <a:off x="3696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7" name="Oval 90"/>
            <p:cNvSpPr>
              <a:spLocks noChangeArrowheads="1"/>
            </p:cNvSpPr>
            <p:nvPr/>
          </p:nvSpPr>
          <p:spPr bwMode="auto">
            <a:xfrm>
              <a:off x="3792" y="23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8" name="Oval 91"/>
            <p:cNvSpPr>
              <a:spLocks noChangeArrowheads="1"/>
            </p:cNvSpPr>
            <p:nvPr/>
          </p:nvSpPr>
          <p:spPr bwMode="auto">
            <a:xfrm>
              <a:off x="4464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19" name="Oval 92"/>
            <p:cNvSpPr>
              <a:spLocks noChangeArrowheads="1"/>
            </p:cNvSpPr>
            <p:nvPr/>
          </p:nvSpPr>
          <p:spPr bwMode="auto">
            <a:xfrm>
              <a:off x="3600" y="22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0" name="Oval 93"/>
            <p:cNvSpPr>
              <a:spLocks noChangeArrowheads="1"/>
            </p:cNvSpPr>
            <p:nvPr/>
          </p:nvSpPr>
          <p:spPr bwMode="auto">
            <a:xfrm>
              <a:off x="3696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1" name="Oval 94"/>
            <p:cNvSpPr>
              <a:spLocks noChangeArrowheads="1"/>
            </p:cNvSpPr>
            <p:nvPr/>
          </p:nvSpPr>
          <p:spPr bwMode="auto">
            <a:xfrm>
              <a:off x="3792" y="24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2" name="Oval 95"/>
            <p:cNvSpPr>
              <a:spLocks noChangeArrowheads="1"/>
            </p:cNvSpPr>
            <p:nvPr/>
          </p:nvSpPr>
          <p:spPr bwMode="auto">
            <a:xfrm>
              <a:off x="3888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3" name="Oval 96"/>
            <p:cNvSpPr>
              <a:spLocks noChangeArrowheads="1"/>
            </p:cNvSpPr>
            <p:nvPr/>
          </p:nvSpPr>
          <p:spPr bwMode="auto">
            <a:xfrm>
              <a:off x="4224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4" name="Oval 97"/>
            <p:cNvSpPr>
              <a:spLocks noChangeArrowheads="1"/>
            </p:cNvSpPr>
            <p:nvPr/>
          </p:nvSpPr>
          <p:spPr bwMode="auto">
            <a:xfrm>
              <a:off x="4320" y="225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5" name="Oval 98"/>
            <p:cNvSpPr>
              <a:spLocks noChangeArrowheads="1"/>
            </p:cNvSpPr>
            <p:nvPr/>
          </p:nvSpPr>
          <p:spPr bwMode="auto">
            <a:xfrm>
              <a:off x="4416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6" name="Oval 99"/>
            <p:cNvSpPr>
              <a:spLocks noChangeArrowheads="1"/>
            </p:cNvSpPr>
            <p:nvPr/>
          </p:nvSpPr>
          <p:spPr bwMode="auto">
            <a:xfrm>
              <a:off x="3888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7" name="Oval 100"/>
            <p:cNvSpPr>
              <a:spLocks noChangeArrowheads="1"/>
            </p:cNvSpPr>
            <p:nvPr/>
          </p:nvSpPr>
          <p:spPr bwMode="auto">
            <a:xfrm>
              <a:off x="3264" y="23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8" name="Oval 101"/>
            <p:cNvSpPr>
              <a:spLocks noChangeArrowheads="1"/>
            </p:cNvSpPr>
            <p:nvPr/>
          </p:nvSpPr>
          <p:spPr bwMode="auto">
            <a:xfrm>
              <a:off x="4656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29" name="Oval 102"/>
            <p:cNvSpPr>
              <a:spLocks noChangeArrowheads="1"/>
            </p:cNvSpPr>
            <p:nvPr/>
          </p:nvSpPr>
          <p:spPr bwMode="auto">
            <a:xfrm>
              <a:off x="4656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30" name="Oval 103"/>
            <p:cNvSpPr>
              <a:spLocks noChangeArrowheads="1"/>
            </p:cNvSpPr>
            <p:nvPr/>
          </p:nvSpPr>
          <p:spPr bwMode="auto">
            <a:xfrm>
              <a:off x="4752" y="230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31" name="Oval 104"/>
            <p:cNvSpPr>
              <a:spLocks noChangeArrowheads="1"/>
            </p:cNvSpPr>
            <p:nvPr/>
          </p:nvSpPr>
          <p:spPr bwMode="auto">
            <a:xfrm>
              <a:off x="4656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32" name="Oval 105"/>
            <p:cNvSpPr>
              <a:spLocks noChangeArrowheads="1"/>
            </p:cNvSpPr>
            <p:nvPr/>
          </p:nvSpPr>
          <p:spPr bwMode="auto">
            <a:xfrm>
              <a:off x="4752" y="240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33" name="Oval 106"/>
            <p:cNvSpPr>
              <a:spLocks noChangeArrowheads="1"/>
            </p:cNvSpPr>
            <p:nvPr/>
          </p:nvSpPr>
          <p:spPr bwMode="auto">
            <a:xfrm>
              <a:off x="4848" y="235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34" name="Oval 107"/>
            <p:cNvSpPr>
              <a:spLocks noChangeArrowheads="1"/>
            </p:cNvSpPr>
            <p:nvPr/>
          </p:nvSpPr>
          <p:spPr bwMode="auto">
            <a:xfrm>
              <a:off x="4848" y="220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</p:grpSp>
      <p:grpSp>
        <p:nvGrpSpPr>
          <p:cNvPr id="11" name="Group 108"/>
          <p:cNvGrpSpPr>
            <a:grpSpLocks/>
          </p:cNvGrpSpPr>
          <p:nvPr/>
        </p:nvGrpSpPr>
        <p:grpSpPr bwMode="auto">
          <a:xfrm>
            <a:off x="1428750" y="3500438"/>
            <a:ext cx="5943600" cy="673100"/>
            <a:chOff x="1776" y="2784"/>
            <a:chExt cx="3744" cy="424"/>
          </a:xfrm>
        </p:grpSpPr>
        <p:grpSp>
          <p:nvGrpSpPr>
            <p:cNvPr id="12" name="Group 109"/>
            <p:cNvGrpSpPr>
              <a:grpSpLocks/>
            </p:cNvGrpSpPr>
            <p:nvPr/>
          </p:nvGrpSpPr>
          <p:grpSpPr bwMode="auto">
            <a:xfrm>
              <a:off x="1776" y="2784"/>
              <a:ext cx="2697" cy="424"/>
              <a:chOff x="1341" y="2288"/>
              <a:chExt cx="2697" cy="424"/>
            </a:xfrm>
          </p:grpSpPr>
          <p:sp>
            <p:nvSpPr>
              <p:cNvPr id="45102" name="Rectangle 110"/>
              <p:cNvSpPr>
                <a:spLocks noChangeArrowheads="1"/>
              </p:cNvSpPr>
              <p:nvPr/>
            </p:nvSpPr>
            <p:spPr bwMode="auto">
              <a:xfrm>
                <a:off x="1345" y="2308"/>
                <a:ext cx="2688" cy="3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grpSp>
            <p:nvGrpSpPr>
              <p:cNvPr id="13" name="Group 111"/>
              <p:cNvGrpSpPr>
                <a:grpSpLocks/>
              </p:cNvGrpSpPr>
              <p:nvPr/>
            </p:nvGrpSpPr>
            <p:grpSpPr bwMode="auto">
              <a:xfrm>
                <a:off x="1341" y="2288"/>
                <a:ext cx="2697" cy="424"/>
                <a:chOff x="1341" y="3168"/>
                <a:chExt cx="2697" cy="424"/>
              </a:xfrm>
            </p:grpSpPr>
            <p:sp>
              <p:nvSpPr>
                <p:cNvPr id="45104" name="Oval 112"/>
                <p:cNvSpPr>
                  <a:spLocks noChangeArrowheads="1"/>
                </p:cNvSpPr>
                <p:nvPr/>
              </p:nvSpPr>
              <p:spPr bwMode="auto">
                <a:xfrm>
                  <a:off x="3990" y="3216"/>
                  <a:ext cx="48" cy="33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MX"/>
                </a:p>
              </p:txBody>
            </p:sp>
            <p:sp>
              <p:nvSpPr>
                <p:cNvPr id="45105" name="Freeform 113"/>
                <p:cNvSpPr>
                  <a:spLocks/>
                </p:cNvSpPr>
                <p:nvPr/>
              </p:nvSpPr>
              <p:spPr bwMode="auto">
                <a:xfrm flipH="1">
                  <a:off x="1343" y="3168"/>
                  <a:ext cx="2673" cy="188"/>
                </a:xfrm>
                <a:custGeom>
                  <a:avLst/>
                  <a:gdLst>
                    <a:gd name="T0" fmla="*/ 0 w 2673"/>
                    <a:gd name="T1" fmla="*/ 39 h 188"/>
                    <a:gd name="T2" fmla="*/ 519 w 2673"/>
                    <a:gd name="T3" fmla="*/ 59 h 188"/>
                    <a:gd name="T4" fmla="*/ 644 w 2673"/>
                    <a:gd name="T5" fmla="*/ 183 h 188"/>
                    <a:gd name="T6" fmla="*/ 951 w 2673"/>
                    <a:gd name="T7" fmla="*/ 26 h 188"/>
                    <a:gd name="T8" fmla="*/ 2673 w 2673"/>
                    <a:gd name="T9" fmla="*/ 26 h 1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3"/>
                    <a:gd name="T16" fmla="*/ 0 h 188"/>
                    <a:gd name="T17" fmla="*/ 2673 w 2673"/>
                    <a:gd name="T18" fmla="*/ 188 h 1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3" h="188">
                      <a:moveTo>
                        <a:pt x="0" y="39"/>
                      </a:moveTo>
                      <a:cubicBezTo>
                        <a:pt x="86" y="42"/>
                        <a:pt x="412" y="35"/>
                        <a:pt x="519" y="59"/>
                      </a:cubicBezTo>
                      <a:cubicBezTo>
                        <a:pt x="626" y="83"/>
                        <a:pt x="572" y="188"/>
                        <a:pt x="644" y="183"/>
                      </a:cubicBezTo>
                      <a:cubicBezTo>
                        <a:pt x="716" y="178"/>
                        <a:pt x="613" y="52"/>
                        <a:pt x="951" y="26"/>
                      </a:cubicBezTo>
                      <a:cubicBezTo>
                        <a:pt x="1289" y="0"/>
                        <a:pt x="2314" y="26"/>
                        <a:pt x="2673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  <p:sp>
              <p:nvSpPr>
                <p:cNvPr id="45106" name="Freeform 114"/>
                <p:cNvSpPr>
                  <a:spLocks/>
                </p:cNvSpPr>
                <p:nvPr/>
              </p:nvSpPr>
              <p:spPr bwMode="auto">
                <a:xfrm flipH="1" flipV="1">
                  <a:off x="1341" y="3404"/>
                  <a:ext cx="2673" cy="188"/>
                </a:xfrm>
                <a:custGeom>
                  <a:avLst/>
                  <a:gdLst>
                    <a:gd name="T0" fmla="*/ 0 w 2673"/>
                    <a:gd name="T1" fmla="*/ 39 h 188"/>
                    <a:gd name="T2" fmla="*/ 519 w 2673"/>
                    <a:gd name="T3" fmla="*/ 59 h 188"/>
                    <a:gd name="T4" fmla="*/ 644 w 2673"/>
                    <a:gd name="T5" fmla="*/ 183 h 188"/>
                    <a:gd name="T6" fmla="*/ 951 w 2673"/>
                    <a:gd name="T7" fmla="*/ 26 h 188"/>
                    <a:gd name="T8" fmla="*/ 2673 w 2673"/>
                    <a:gd name="T9" fmla="*/ 26 h 1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73"/>
                    <a:gd name="T16" fmla="*/ 0 h 188"/>
                    <a:gd name="T17" fmla="*/ 2673 w 2673"/>
                    <a:gd name="T18" fmla="*/ 188 h 1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73" h="188">
                      <a:moveTo>
                        <a:pt x="0" y="39"/>
                      </a:moveTo>
                      <a:cubicBezTo>
                        <a:pt x="86" y="42"/>
                        <a:pt x="412" y="35"/>
                        <a:pt x="519" y="59"/>
                      </a:cubicBezTo>
                      <a:cubicBezTo>
                        <a:pt x="626" y="83"/>
                        <a:pt x="572" y="188"/>
                        <a:pt x="644" y="183"/>
                      </a:cubicBezTo>
                      <a:cubicBezTo>
                        <a:pt x="716" y="178"/>
                        <a:pt x="613" y="52"/>
                        <a:pt x="951" y="26"/>
                      </a:cubicBezTo>
                      <a:cubicBezTo>
                        <a:pt x="1289" y="0"/>
                        <a:pt x="2314" y="26"/>
                        <a:pt x="2673" y="26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MX"/>
                </a:p>
              </p:txBody>
            </p:sp>
          </p:grpSp>
        </p:grpSp>
        <p:sp>
          <p:nvSpPr>
            <p:cNvPr id="45075" name="Oval 115"/>
            <p:cNvSpPr>
              <a:spLocks noChangeArrowheads="1"/>
            </p:cNvSpPr>
            <p:nvPr/>
          </p:nvSpPr>
          <p:spPr bwMode="auto">
            <a:xfrm>
              <a:off x="4032" y="29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76" name="Oval 116"/>
            <p:cNvSpPr>
              <a:spLocks noChangeArrowheads="1"/>
            </p:cNvSpPr>
            <p:nvPr/>
          </p:nvSpPr>
          <p:spPr bwMode="auto">
            <a:xfrm>
              <a:off x="4128" y="30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77" name="Oval 117"/>
            <p:cNvSpPr>
              <a:spLocks noChangeArrowheads="1"/>
            </p:cNvSpPr>
            <p:nvPr/>
          </p:nvSpPr>
          <p:spPr bwMode="auto">
            <a:xfrm>
              <a:off x="4752" y="29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78" name="Oval 118"/>
            <p:cNvSpPr>
              <a:spLocks noChangeArrowheads="1"/>
            </p:cNvSpPr>
            <p:nvPr/>
          </p:nvSpPr>
          <p:spPr bwMode="auto">
            <a:xfrm>
              <a:off x="4848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79" name="Oval 119"/>
            <p:cNvSpPr>
              <a:spLocks noChangeArrowheads="1"/>
            </p:cNvSpPr>
            <p:nvPr/>
          </p:nvSpPr>
          <p:spPr bwMode="auto">
            <a:xfrm>
              <a:off x="4320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0" name="Oval 120"/>
            <p:cNvSpPr>
              <a:spLocks noChangeArrowheads="1"/>
            </p:cNvSpPr>
            <p:nvPr/>
          </p:nvSpPr>
          <p:spPr bwMode="auto">
            <a:xfrm>
              <a:off x="4128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1" name="Oval 121"/>
            <p:cNvSpPr>
              <a:spLocks noChangeArrowheads="1"/>
            </p:cNvSpPr>
            <p:nvPr/>
          </p:nvSpPr>
          <p:spPr bwMode="auto">
            <a:xfrm>
              <a:off x="4752" y="30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2" name="Oval 122"/>
            <p:cNvSpPr>
              <a:spLocks noChangeArrowheads="1"/>
            </p:cNvSpPr>
            <p:nvPr/>
          </p:nvSpPr>
          <p:spPr bwMode="auto">
            <a:xfrm>
              <a:off x="4848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3" name="Oval 123"/>
            <p:cNvSpPr>
              <a:spLocks noChangeArrowheads="1"/>
            </p:cNvSpPr>
            <p:nvPr/>
          </p:nvSpPr>
          <p:spPr bwMode="auto">
            <a:xfrm>
              <a:off x="4320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4" name="Oval 124"/>
            <p:cNvSpPr>
              <a:spLocks noChangeArrowheads="1"/>
            </p:cNvSpPr>
            <p:nvPr/>
          </p:nvSpPr>
          <p:spPr bwMode="auto">
            <a:xfrm>
              <a:off x="4416" y="29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5" name="Oval 125"/>
            <p:cNvSpPr>
              <a:spLocks noChangeArrowheads="1"/>
            </p:cNvSpPr>
            <p:nvPr/>
          </p:nvSpPr>
          <p:spPr bwMode="auto">
            <a:xfrm>
              <a:off x="5088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6" name="Oval 126"/>
            <p:cNvSpPr>
              <a:spLocks noChangeArrowheads="1"/>
            </p:cNvSpPr>
            <p:nvPr/>
          </p:nvSpPr>
          <p:spPr bwMode="auto">
            <a:xfrm>
              <a:off x="4224" y="29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7" name="Oval 127"/>
            <p:cNvSpPr>
              <a:spLocks noChangeArrowheads="1"/>
            </p:cNvSpPr>
            <p:nvPr/>
          </p:nvSpPr>
          <p:spPr bwMode="auto">
            <a:xfrm>
              <a:off x="4320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8" name="Oval 128"/>
            <p:cNvSpPr>
              <a:spLocks noChangeArrowheads="1"/>
            </p:cNvSpPr>
            <p:nvPr/>
          </p:nvSpPr>
          <p:spPr bwMode="auto">
            <a:xfrm>
              <a:off x="4416" y="30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89" name="Oval 129"/>
            <p:cNvSpPr>
              <a:spLocks noChangeArrowheads="1"/>
            </p:cNvSpPr>
            <p:nvPr/>
          </p:nvSpPr>
          <p:spPr bwMode="auto">
            <a:xfrm>
              <a:off x="4512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0" name="Oval 130"/>
            <p:cNvSpPr>
              <a:spLocks noChangeArrowheads="1"/>
            </p:cNvSpPr>
            <p:nvPr/>
          </p:nvSpPr>
          <p:spPr bwMode="auto">
            <a:xfrm>
              <a:off x="4848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1" name="Oval 131"/>
            <p:cNvSpPr>
              <a:spLocks noChangeArrowheads="1"/>
            </p:cNvSpPr>
            <p:nvPr/>
          </p:nvSpPr>
          <p:spPr bwMode="auto">
            <a:xfrm>
              <a:off x="4944" y="2928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2" name="Oval 132"/>
            <p:cNvSpPr>
              <a:spLocks noChangeArrowheads="1"/>
            </p:cNvSpPr>
            <p:nvPr/>
          </p:nvSpPr>
          <p:spPr bwMode="auto">
            <a:xfrm>
              <a:off x="5040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3" name="Oval 133"/>
            <p:cNvSpPr>
              <a:spLocks noChangeArrowheads="1"/>
            </p:cNvSpPr>
            <p:nvPr/>
          </p:nvSpPr>
          <p:spPr bwMode="auto">
            <a:xfrm>
              <a:off x="4512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4" name="Oval 134"/>
            <p:cNvSpPr>
              <a:spLocks noChangeArrowheads="1"/>
            </p:cNvSpPr>
            <p:nvPr/>
          </p:nvSpPr>
          <p:spPr bwMode="auto">
            <a:xfrm>
              <a:off x="3888" y="29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5" name="Oval 135"/>
            <p:cNvSpPr>
              <a:spLocks noChangeArrowheads="1"/>
            </p:cNvSpPr>
            <p:nvPr/>
          </p:nvSpPr>
          <p:spPr bwMode="auto">
            <a:xfrm>
              <a:off x="5280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6" name="Oval 136"/>
            <p:cNvSpPr>
              <a:spLocks noChangeArrowheads="1"/>
            </p:cNvSpPr>
            <p:nvPr/>
          </p:nvSpPr>
          <p:spPr bwMode="auto">
            <a:xfrm>
              <a:off x="5280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7" name="Oval 137"/>
            <p:cNvSpPr>
              <a:spLocks noChangeArrowheads="1"/>
            </p:cNvSpPr>
            <p:nvPr/>
          </p:nvSpPr>
          <p:spPr bwMode="auto">
            <a:xfrm>
              <a:off x="5376" y="2976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8" name="Oval 138"/>
            <p:cNvSpPr>
              <a:spLocks noChangeArrowheads="1"/>
            </p:cNvSpPr>
            <p:nvPr/>
          </p:nvSpPr>
          <p:spPr bwMode="auto">
            <a:xfrm>
              <a:off x="5280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099" name="Oval 139"/>
            <p:cNvSpPr>
              <a:spLocks noChangeArrowheads="1"/>
            </p:cNvSpPr>
            <p:nvPr/>
          </p:nvSpPr>
          <p:spPr bwMode="auto">
            <a:xfrm>
              <a:off x="5376" y="3072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00" name="Oval 140"/>
            <p:cNvSpPr>
              <a:spLocks noChangeArrowheads="1"/>
            </p:cNvSpPr>
            <p:nvPr/>
          </p:nvSpPr>
          <p:spPr bwMode="auto">
            <a:xfrm>
              <a:off x="5472" y="3024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5101" name="Oval 141"/>
            <p:cNvSpPr>
              <a:spLocks noChangeArrowheads="1"/>
            </p:cNvSpPr>
            <p:nvPr/>
          </p:nvSpPr>
          <p:spPr bwMode="auto">
            <a:xfrm>
              <a:off x="5472" y="2880"/>
              <a:ext cx="48" cy="48"/>
            </a:xfrm>
            <a:prstGeom prst="ellipse">
              <a:avLst/>
            </a:prstGeom>
            <a:solidFill>
              <a:srgbClr val="99FF3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</p:grpSp>
      <p:sp>
        <p:nvSpPr>
          <p:cNvPr id="126094" name="Rectangle 142"/>
          <p:cNvSpPr>
            <a:spLocks noChangeArrowheads="1"/>
          </p:cNvSpPr>
          <p:nvPr/>
        </p:nvSpPr>
        <p:spPr bwMode="auto">
          <a:xfrm>
            <a:off x="214313" y="1428750"/>
            <a:ext cx="8750300" cy="7016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5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5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lIns="0" rIns="0">
            <a:spAutoFit/>
          </a:bodyPr>
          <a:lstStyle/>
          <a:p>
            <a:pPr>
              <a:defRPr/>
            </a:pPr>
            <a:r>
              <a:rPr lang="es-ES_tradnl" sz="2000" dirty="0">
                <a:latin typeface="Comic Sans MS" pitchFamily="66" charset="0"/>
              </a:rPr>
              <a:t>Peristaltismo es la propulsión organizada de material a distancias variables dentro de la luz intestinal.</a:t>
            </a:r>
            <a:endParaRPr lang="es-ES" sz="2000" dirty="0">
              <a:latin typeface="Comic Sans MS" pitchFamily="66" charset="0"/>
            </a:endParaRPr>
          </a:p>
        </p:txBody>
      </p:sp>
      <p:sp>
        <p:nvSpPr>
          <p:cNvPr id="141" name="Rectangle 9"/>
          <p:cNvSpPr>
            <a:spLocks noChangeArrowheads="1"/>
          </p:cNvSpPr>
          <p:nvPr/>
        </p:nvSpPr>
        <p:spPr bwMode="auto">
          <a:xfrm>
            <a:off x="285721" y="214313"/>
            <a:ext cx="8572560" cy="70802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1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1">
                  <a:lumMod val="60000"/>
                  <a:lumOff val="4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anchor="ctr">
            <a:spAutoFit/>
          </a:bodyPr>
          <a:lstStyle/>
          <a:p>
            <a:pPr algn="just" eaLnBrk="0" hangingPunct="0">
              <a:defRPr/>
            </a:pPr>
            <a:r>
              <a:rPr lang="es-MX" sz="2000" dirty="0">
                <a:latin typeface="+mj-lt"/>
                <a:ea typeface="Calibri" pitchFamily="34" charset="0"/>
                <a:cs typeface="Times New Roman" pitchFamily="18" charset="0"/>
              </a:rPr>
              <a:t>El intestino delgado tiene </a:t>
            </a:r>
            <a:r>
              <a:rPr lang="es-MX" sz="2000" b="1" dirty="0">
                <a:latin typeface="+mj-lt"/>
                <a:ea typeface="Calibri" pitchFamily="34" charset="0"/>
                <a:cs typeface="Times New Roman" pitchFamily="18" charset="0"/>
              </a:rPr>
              <a:t>tres funciones pri</a:t>
            </a:r>
            <a:r>
              <a:rPr lang="es-MX" sz="2000" dirty="0">
                <a:latin typeface="+mj-lt"/>
                <a:ea typeface="Calibri" pitchFamily="34" charset="0"/>
                <a:cs typeface="Times New Roman" pitchFamily="18" charset="0"/>
              </a:rPr>
              <a:t>ncipales: </a:t>
            </a:r>
            <a:r>
              <a:rPr lang="es-MX" sz="2000" b="1" dirty="0">
                <a:latin typeface="+mj-lt"/>
                <a:ea typeface="Calibri" pitchFamily="34" charset="0"/>
                <a:cs typeface="Times New Roman" pitchFamily="18" charset="0"/>
              </a:rPr>
              <a:t>movimiento</a:t>
            </a:r>
            <a:r>
              <a:rPr lang="es-MX" sz="2000" dirty="0">
                <a:latin typeface="+mj-lt"/>
                <a:ea typeface="Calibri" pitchFamily="34" charset="0"/>
                <a:cs typeface="Times New Roman" pitchFamily="18" charset="0"/>
              </a:rPr>
              <a:t> (mezcla y peristaltismo), </a:t>
            </a:r>
            <a:r>
              <a:rPr lang="es-MX" sz="2000" b="1" dirty="0">
                <a:latin typeface="+mj-lt"/>
                <a:ea typeface="Calibri" pitchFamily="34" charset="0"/>
                <a:cs typeface="Times New Roman" pitchFamily="18" charset="0"/>
              </a:rPr>
              <a:t>digestión y absorción.</a:t>
            </a:r>
            <a:endParaRPr lang="es-MX" sz="2000" dirty="0">
              <a:latin typeface="+mj-lt"/>
            </a:endParaRPr>
          </a:p>
        </p:txBody>
      </p:sp>
      <p:sp>
        <p:nvSpPr>
          <p:cNvPr id="142" name="141 Rectángulo"/>
          <p:cNvSpPr/>
          <p:nvPr/>
        </p:nvSpPr>
        <p:spPr>
          <a:xfrm>
            <a:off x="285720" y="4214813"/>
            <a:ext cx="8643998" cy="8302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s-MX" dirty="0"/>
              <a:t>El intestino delgado mezcla y transporta  el quimo por movimientos denominados contracciones segmentarias. </a:t>
            </a:r>
          </a:p>
        </p:txBody>
      </p:sp>
      <p:pic>
        <p:nvPicPr>
          <p:cNvPr id="144" name="Picture 5" descr="segs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88" y="5429250"/>
            <a:ext cx="7704137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990600"/>
            <a:ext cx="2690813" cy="5181600"/>
            <a:chOff x="0" y="624"/>
            <a:chExt cx="1695" cy="3264"/>
          </a:xfrm>
        </p:grpSpPr>
        <p:pic>
          <p:nvPicPr>
            <p:cNvPr id="2061" name="Picture 3" descr="~AUT004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624"/>
              <a:ext cx="1695" cy="2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51" name="Object 4"/>
            <p:cNvGraphicFramePr>
              <a:graphicFrameLocks noChangeAspect="1"/>
            </p:cNvGraphicFramePr>
            <p:nvPr/>
          </p:nvGraphicFramePr>
          <p:xfrm>
            <a:off x="192" y="2928"/>
            <a:ext cx="1008" cy="4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4" name="Imagen de mapa de bits" r:id="rId5" imgW="1348857" imgH="617404" progId="PBrush">
                    <p:embed/>
                  </p:oleObj>
                </mc:Choice>
                <mc:Fallback>
                  <p:oleObj name="Imagen de mapa de bits" r:id="rId5" imgW="1348857" imgH="617404" progId="PBrush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lum bright="-6000" contrast="12000"/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" y="2928"/>
                          <a:ext cx="1008" cy="4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7221" name="Line 5"/>
            <p:cNvSpPr>
              <a:spLocks noChangeShapeType="1"/>
            </p:cNvSpPr>
            <p:nvPr/>
          </p:nvSpPr>
          <p:spPr bwMode="auto">
            <a:xfrm flipH="1">
              <a:off x="480" y="1008"/>
              <a:ext cx="192" cy="2064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 type="triangle" w="med" len="med"/>
            </a:ln>
            <a:effectLst>
              <a:outerShdw dist="35921" dir="2700000" algn="ctr" rotWithShape="0">
                <a:srgbClr val="FF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137222" name="Line 6"/>
            <p:cNvSpPr>
              <a:spLocks noChangeShapeType="1"/>
            </p:cNvSpPr>
            <p:nvPr/>
          </p:nvSpPr>
          <p:spPr bwMode="auto">
            <a:xfrm>
              <a:off x="336" y="3312"/>
              <a:ext cx="144" cy="288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 type="triangle" w="med" len="med"/>
            </a:ln>
            <a:effectLst>
              <a:outerShdw dist="52363" dir="842175" algn="ctr" rotWithShape="0">
                <a:srgbClr val="FF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es-MX"/>
            </a:p>
          </p:txBody>
        </p:sp>
        <p:sp>
          <p:nvSpPr>
            <p:cNvPr id="2064" name="Text Box 7"/>
            <p:cNvSpPr txBox="1">
              <a:spLocks noChangeArrowheads="1"/>
            </p:cNvSpPr>
            <p:nvPr/>
          </p:nvSpPr>
          <p:spPr bwMode="auto">
            <a:xfrm>
              <a:off x="192" y="3600"/>
              <a:ext cx="92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>
                  <a:latin typeface="Comic Sans MS" pitchFamily="66" charset="0"/>
                  <a:sym typeface="Symbol" pitchFamily="18" charset="2"/>
                </a:rPr>
                <a:t>Haustras</a:t>
              </a:r>
              <a:endParaRPr lang="es-ES_tradnl">
                <a:solidFill>
                  <a:srgbClr val="FF0000"/>
                </a:solidFill>
                <a:latin typeface="Comic Sans MS" pitchFamily="66" charset="0"/>
                <a:sym typeface="Symbol" pitchFamily="18" charset="2"/>
              </a:endParaRPr>
            </a:p>
          </p:txBody>
        </p:sp>
      </p:grp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2743200" y="990600"/>
            <a:ext cx="64008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385763" indent="-385763" eaLnBrk="0" hangingPunct="0">
              <a:lnSpc>
                <a:spcPct val="110000"/>
              </a:lnSpc>
              <a:buFontTx/>
              <a:buBlip>
                <a:blip r:embed="rId7"/>
              </a:buBlip>
            </a:pPr>
            <a:r>
              <a:rPr lang="es-ES_tradnl">
                <a:latin typeface="Comic Sans MS" pitchFamily="66" charset="0"/>
              </a:rPr>
              <a:t>Haustras</a:t>
            </a:r>
            <a:r>
              <a:rPr lang="es-ES_tradnl" sz="2000">
                <a:latin typeface="Comic Sans MS" pitchFamily="66" charset="0"/>
              </a:rPr>
              <a:t> son contracciones similares a la segmentación pero más lentas</a:t>
            </a:r>
          </a:p>
          <a:p>
            <a:pPr marL="385763" indent="-385763" eaLnBrk="0" hangingPunct="0">
              <a:lnSpc>
                <a:spcPct val="110000"/>
              </a:lnSpc>
            </a:pPr>
            <a:r>
              <a:rPr lang="es-ES_tradnl" sz="2000">
                <a:latin typeface="Comic Sans MS" pitchFamily="66" charset="0"/>
              </a:rPr>
              <a:t>	</a:t>
            </a:r>
            <a:r>
              <a:rPr lang="es-ES_tradnl" sz="2000" u="sng">
                <a:latin typeface="Comic Sans MS" pitchFamily="66" charset="0"/>
              </a:rPr>
              <a:t>Función</a:t>
            </a:r>
            <a:r>
              <a:rPr lang="es-ES_tradnl" sz="2000">
                <a:latin typeface="Comic Sans MS" pitchFamily="66" charset="0"/>
              </a:rPr>
              <a:t>: absorción de agua y sales</a:t>
            </a:r>
          </a:p>
        </p:txBody>
      </p:sp>
      <p:sp>
        <p:nvSpPr>
          <p:cNvPr id="2054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1143000" y="357188"/>
            <a:ext cx="8001000" cy="838200"/>
          </a:xfrm>
        </p:spPr>
        <p:txBody>
          <a:bodyPr/>
          <a:lstStyle/>
          <a:p>
            <a:pPr eaLnBrk="1" hangingPunct="1"/>
            <a:r>
              <a:rPr lang="es-ES_tradnl" sz="2800" b="1" smtClean="0">
                <a:solidFill>
                  <a:schemeClr val="accent2"/>
                </a:solidFill>
                <a:latin typeface="Comic Sans MS" pitchFamily="66" charset="0"/>
              </a:rPr>
              <a:t>6. Motilidad del intestino grueso</a:t>
            </a:r>
          </a:p>
        </p:txBody>
      </p:sp>
      <p:sp>
        <p:nvSpPr>
          <p:cNvPr id="137226" name="Rectangle 10"/>
          <p:cNvSpPr>
            <a:spLocks noChangeArrowheads="1"/>
          </p:cNvSpPr>
          <p:nvPr/>
        </p:nvSpPr>
        <p:spPr bwMode="auto">
          <a:xfrm>
            <a:off x="5105400" y="4038600"/>
            <a:ext cx="40386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marL="193675" indent="-193675" eaLnBrk="0" hangingPunct="0">
              <a:spcBef>
                <a:spcPct val="40000"/>
              </a:spcBef>
              <a:buClr>
                <a:srgbClr val="00FF00"/>
              </a:buClr>
              <a:buFont typeface="Wingdings" pitchFamily="2" charset="2"/>
              <a:buChar char="Ø"/>
            </a:pPr>
            <a:r>
              <a:rPr lang="en-AU" sz="2000" dirty="0" err="1">
                <a:latin typeface="Comic Sans MS" pitchFamily="66" charset="0"/>
              </a:rPr>
              <a:t>Contracción</a:t>
            </a:r>
            <a:r>
              <a:rPr lang="en-AU" sz="2000" dirty="0">
                <a:latin typeface="Comic Sans MS" pitchFamily="66" charset="0"/>
              </a:rPr>
              <a:t> de </a:t>
            </a:r>
            <a:r>
              <a:rPr lang="en-AU" sz="2000" dirty="0" err="1">
                <a:latin typeface="Comic Sans MS" pitchFamily="66" charset="0"/>
              </a:rPr>
              <a:t>una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porción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larga</a:t>
            </a:r>
            <a:r>
              <a:rPr lang="en-AU" sz="2000" dirty="0">
                <a:latin typeface="Comic Sans MS" pitchFamily="66" charset="0"/>
              </a:rPr>
              <a:t> de </a:t>
            </a:r>
            <a:r>
              <a:rPr lang="en-AU" sz="2000" dirty="0" err="1">
                <a:latin typeface="Comic Sans MS" pitchFamily="66" charset="0"/>
              </a:rPr>
              <a:t>intestino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grueso</a:t>
            </a:r>
            <a:endParaRPr lang="en-AU" sz="2000" dirty="0">
              <a:latin typeface="Comic Sans MS" pitchFamily="66" charset="0"/>
            </a:endParaRPr>
          </a:p>
          <a:p>
            <a:pPr marL="193675" indent="-193675" eaLnBrk="0" hangingPunct="0">
              <a:spcBef>
                <a:spcPct val="40000"/>
              </a:spcBef>
              <a:buClr>
                <a:srgbClr val="00FF00"/>
              </a:buClr>
              <a:buFont typeface="Wingdings" pitchFamily="2" charset="2"/>
              <a:buChar char="Ø"/>
            </a:pPr>
            <a:endParaRPr lang="en-AU" sz="2000" dirty="0">
              <a:latin typeface="Comic Sans MS" pitchFamily="66" charset="0"/>
            </a:endParaRPr>
          </a:p>
          <a:p>
            <a:pPr marL="193675" indent="-193675" eaLnBrk="0" hangingPunct="0">
              <a:spcBef>
                <a:spcPct val="40000"/>
              </a:spcBef>
              <a:buClr>
                <a:srgbClr val="00FF00"/>
              </a:buClr>
              <a:buFont typeface="Wingdings" pitchFamily="2" charset="2"/>
              <a:buNone/>
            </a:pPr>
            <a:r>
              <a:rPr lang="en-AU" sz="2000" u="sng" dirty="0" err="1">
                <a:latin typeface="Comic Sans MS" pitchFamily="66" charset="0"/>
              </a:rPr>
              <a:t>Función</a:t>
            </a:r>
            <a:r>
              <a:rPr lang="en-AU" sz="2000" dirty="0">
                <a:latin typeface="Comic Sans MS" pitchFamily="66" charset="0"/>
              </a:rPr>
              <a:t>. </a:t>
            </a:r>
            <a:r>
              <a:rPr lang="en-AU" sz="2000" dirty="0" err="1">
                <a:latin typeface="Comic Sans MS" pitchFamily="66" charset="0"/>
              </a:rPr>
              <a:t>Mueven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las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heces</a:t>
            </a:r>
            <a:r>
              <a:rPr lang="en-AU" sz="2000" dirty="0">
                <a:latin typeface="Comic Sans MS" pitchFamily="66" charset="0"/>
              </a:rPr>
              <a:t> </a:t>
            </a:r>
            <a:r>
              <a:rPr lang="en-AU" sz="2000" dirty="0" err="1">
                <a:latin typeface="Comic Sans MS" pitchFamily="66" charset="0"/>
              </a:rPr>
              <a:t>hacia</a:t>
            </a:r>
            <a:r>
              <a:rPr lang="en-AU" sz="2000" dirty="0">
                <a:latin typeface="Comic Sans MS" pitchFamily="66" charset="0"/>
              </a:rPr>
              <a:t> el </a:t>
            </a:r>
            <a:r>
              <a:rPr lang="en-AU" sz="2000" dirty="0" smtClean="0">
                <a:latin typeface="Comic Sans MS" pitchFamily="66" charset="0"/>
              </a:rPr>
              <a:t>recto</a:t>
            </a:r>
            <a:r>
              <a:rPr lang="en-AU" sz="2000" dirty="0" smtClean="0">
                <a:solidFill>
                  <a:srgbClr val="0033CC"/>
                </a:solidFill>
                <a:latin typeface="Comic Sans MS" pitchFamily="66" charset="0"/>
              </a:rPr>
              <a:t>.</a:t>
            </a:r>
            <a:endParaRPr lang="en-AU" sz="2000" dirty="0">
              <a:latin typeface="Comic Sans MS" pitchFamily="66" charset="0"/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2627313" y="2924175"/>
            <a:ext cx="3689350" cy="3028950"/>
            <a:chOff x="1632" y="2172"/>
            <a:chExt cx="2324" cy="1908"/>
          </a:xfrm>
        </p:grpSpPr>
        <p:sp>
          <p:nvSpPr>
            <p:cNvPr id="2057" name="Rectangle 12"/>
            <p:cNvSpPr>
              <a:spLocks noChangeArrowheads="1"/>
            </p:cNvSpPr>
            <p:nvPr/>
          </p:nvSpPr>
          <p:spPr bwMode="auto">
            <a:xfrm>
              <a:off x="1728" y="2172"/>
              <a:ext cx="22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385763" indent="-385763">
                <a:buFontTx/>
                <a:buBlip>
                  <a:blip r:embed="rId7"/>
                </a:buBlip>
              </a:pPr>
              <a:r>
                <a:rPr lang="es-ES_tradnl">
                  <a:latin typeface="Comic Sans MS" pitchFamily="66" charset="0"/>
                </a:rPr>
                <a:t>Movimientos en masa</a:t>
              </a:r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1632" y="2496"/>
              <a:ext cx="1526" cy="1584"/>
              <a:chOff x="1824" y="2496"/>
              <a:chExt cx="1526" cy="1584"/>
            </a:xfrm>
          </p:grpSpPr>
          <p:graphicFrame>
            <p:nvGraphicFramePr>
              <p:cNvPr id="2050" name="Object 14"/>
              <p:cNvGraphicFramePr>
                <a:graphicFrameLocks noChangeAspect="1"/>
              </p:cNvGraphicFramePr>
              <p:nvPr/>
            </p:nvGraphicFramePr>
            <p:xfrm>
              <a:off x="1824" y="2496"/>
              <a:ext cx="1471" cy="15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5" name="Imagen de mapa de bits" r:id="rId8" imgW="5174428" imgH="5570703" progId="PBrush">
                      <p:embed/>
                    </p:oleObj>
                  </mc:Choice>
                  <mc:Fallback>
                    <p:oleObj name="Imagen de mapa de bits" r:id="rId8" imgW="5174428" imgH="5570703" progId="PBrush">
                      <p:embed/>
                      <p:pic>
                        <p:nvPicPr>
                          <p:cNvPr id="0" name="Object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2496"/>
                            <a:ext cx="1471" cy="15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59" name="Freeform 15"/>
              <p:cNvSpPr>
                <a:spLocks/>
              </p:cNvSpPr>
              <p:nvPr/>
            </p:nvSpPr>
            <p:spPr bwMode="auto">
              <a:xfrm>
                <a:off x="3168" y="3168"/>
                <a:ext cx="182" cy="653"/>
              </a:xfrm>
              <a:custGeom>
                <a:avLst/>
                <a:gdLst>
                  <a:gd name="T0" fmla="*/ 162 w 432"/>
                  <a:gd name="T1" fmla="*/ 0 h 1440"/>
                  <a:gd name="T2" fmla="*/ 182 w 432"/>
                  <a:gd name="T3" fmla="*/ 109 h 1440"/>
                  <a:gd name="T4" fmla="*/ 162 w 432"/>
                  <a:gd name="T5" fmla="*/ 348 h 1440"/>
                  <a:gd name="T6" fmla="*/ 101 w 432"/>
                  <a:gd name="T7" fmla="*/ 501 h 1440"/>
                  <a:gd name="T8" fmla="*/ 0 w 432"/>
                  <a:gd name="T9" fmla="*/ 653 h 14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2"/>
                  <a:gd name="T16" fmla="*/ 0 h 1440"/>
                  <a:gd name="T17" fmla="*/ 432 w 432"/>
                  <a:gd name="T18" fmla="*/ 1440 h 14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2" h="1440">
                    <a:moveTo>
                      <a:pt x="384" y="0"/>
                    </a:moveTo>
                    <a:cubicBezTo>
                      <a:pt x="408" y="56"/>
                      <a:pt x="432" y="112"/>
                      <a:pt x="432" y="240"/>
                    </a:cubicBezTo>
                    <a:cubicBezTo>
                      <a:pt x="432" y="368"/>
                      <a:pt x="416" y="624"/>
                      <a:pt x="384" y="768"/>
                    </a:cubicBezTo>
                    <a:cubicBezTo>
                      <a:pt x="352" y="912"/>
                      <a:pt x="304" y="992"/>
                      <a:pt x="240" y="1104"/>
                    </a:cubicBezTo>
                    <a:cubicBezTo>
                      <a:pt x="176" y="1216"/>
                      <a:pt x="40" y="1384"/>
                      <a:pt x="0" y="1440"/>
                    </a:cubicBezTo>
                  </a:path>
                </a:pathLst>
              </a:custGeom>
              <a:noFill/>
              <a:ln w="57150">
                <a:solidFill>
                  <a:srgbClr val="8CBE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2060" name="Freeform 16"/>
              <p:cNvSpPr>
                <a:spLocks/>
              </p:cNvSpPr>
              <p:nvPr/>
            </p:nvSpPr>
            <p:spPr bwMode="auto">
              <a:xfrm>
                <a:off x="2592" y="3312"/>
                <a:ext cx="431" cy="243"/>
              </a:xfrm>
              <a:custGeom>
                <a:avLst/>
                <a:gdLst>
                  <a:gd name="T0" fmla="*/ 424 w 1024"/>
                  <a:gd name="T1" fmla="*/ 0 h 536"/>
                  <a:gd name="T2" fmla="*/ 424 w 1024"/>
                  <a:gd name="T3" fmla="*/ 109 h 536"/>
                  <a:gd name="T4" fmla="*/ 384 w 1024"/>
                  <a:gd name="T5" fmla="*/ 196 h 536"/>
                  <a:gd name="T6" fmla="*/ 343 w 1024"/>
                  <a:gd name="T7" fmla="*/ 239 h 536"/>
                  <a:gd name="T8" fmla="*/ 283 w 1024"/>
                  <a:gd name="T9" fmla="*/ 218 h 536"/>
                  <a:gd name="T10" fmla="*/ 263 w 1024"/>
                  <a:gd name="T11" fmla="*/ 152 h 536"/>
                  <a:gd name="T12" fmla="*/ 182 w 1024"/>
                  <a:gd name="T13" fmla="*/ 87 h 536"/>
                  <a:gd name="T14" fmla="*/ 61 w 1024"/>
                  <a:gd name="T15" fmla="*/ 87 h 536"/>
                  <a:gd name="T16" fmla="*/ 0 w 1024"/>
                  <a:gd name="T17" fmla="*/ 87 h 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24"/>
                  <a:gd name="T28" fmla="*/ 0 h 536"/>
                  <a:gd name="T29" fmla="*/ 1024 w 1024"/>
                  <a:gd name="T30" fmla="*/ 536 h 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24" h="536">
                    <a:moveTo>
                      <a:pt x="1008" y="0"/>
                    </a:moveTo>
                    <a:cubicBezTo>
                      <a:pt x="1016" y="84"/>
                      <a:pt x="1024" y="168"/>
                      <a:pt x="1008" y="240"/>
                    </a:cubicBezTo>
                    <a:cubicBezTo>
                      <a:pt x="992" y="312"/>
                      <a:pt x="944" y="384"/>
                      <a:pt x="912" y="432"/>
                    </a:cubicBezTo>
                    <a:cubicBezTo>
                      <a:pt x="880" y="480"/>
                      <a:pt x="856" y="520"/>
                      <a:pt x="816" y="528"/>
                    </a:cubicBezTo>
                    <a:cubicBezTo>
                      <a:pt x="776" y="536"/>
                      <a:pt x="704" y="512"/>
                      <a:pt x="672" y="480"/>
                    </a:cubicBezTo>
                    <a:cubicBezTo>
                      <a:pt x="640" y="448"/>
                      <a:pt x="664" y="384"/>
                      <a:pt x="624" y="336"/>
                    </a:cubicBezTo>
                    <a:cubicBezTo>
                      <a:pt x="584" y="288"/>
                      <a:pt x="512" y="216"/>
                      <a:pt x="432" y="192"/>
                    </a:cubicBezTo>
                    <a:cubicBezTo>
                      <a:pt x="352" y="168"/>
                      <a:pt x="216" y="192"/>
                      <a:pt x="144" y="192"/>
                    </a:cubicBezTo>
                    <a:cubicBezTo>
                      <a:pt x="72" y="192"/>
                      <a:pt x="24" y="192"/>
                      <a:pt x="0" y="192"/>
                    </a:cubicBezTo>
                  </a:path>
                </a:pathLst>
              </a:custGeom>
              <a:noFill/>
              <a:ln w="57150">
                <a:solidFill>
                  <a:srgbClr val="8CBE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4" grpId="0" autoUpdateAnimBg="0"/>
      <p:bldP spid="137226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ChangeArrowheads="1"/>
          </p:cNvSpPr>
          <p:nvPr/>
        </p:nvSpPr>
        <p:spPr bwMode="auto">
          <a:xfrm>
            <a:off x="428625" y="571500"/>
            <a:ext cx="8001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2800" b="1">
                <a:solidFill>
                  <a:schemeClr val="accent2"/>
                </a:solidFill>
                <a:latin typeface="Comic Sans MS" pitchFamily="66" charset="0"/>
              </a:rPr>
              <a:t>Defecación</a:t>
            </a:r>
          </a:p>
        </p:txBody>
      </p:sp>
      <p:graphicFrame>
        <p:nvGraphicFramePr>
          <p:cNvPr id="3074" name="Object 8"/>
          <p:cNvGraphicFramePr>
            <a:graphicFrameLocks noChangeAspect="1"/>
          </p:cNvGraphicFramePr>
          <p:nvPr/>
        </p:nvGraphicFramePr>
        <p:xfrm>
          <a:off x="0" y="1557338"/>
          <a:ext cx="2855913" cy="295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Imagen de mapa de bits" r:id="rId4" imgW="5174428" imgH="5570703" progId="PBrush">
                  <p:embed/>
                </p:oleObj>
              </mc:Choice>
              <mc:Fallback>
                <p:oleObj name="Imagen de mapa de bits" r:id="rId4" imgW="5174428" imgH="5570703" progId="PBrush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57338"/>
                        <a:ext cx="2855913" cy="295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Text Box 11"/>
          <p:cNvSpPr txBox="1">
            <a:spLocks noChangeArrowheads="1"/>
          </p:cNvSpPr>
          <p:nvPr/>
        </p:nvSpPr>
        <p:spPr bwMode="auto">
          <a:xfrm>
            <a:off x="468313" y="378936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>
                <a:latin typeface="Comic Sans MS" pitchFamily="66" charset="0"/>
              </a:rPr>
              <a:t>Recto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490663" y="2324100"/>
            <a:ext cx="7270750" cy="1703388"/>
            <a:chOff x="939" y="1464"/>
            <a:chExt cx="4580" cy="1073"/>
          </a:xfrm>
        </p:grpSpPr>
        <p:sp>
          <p:nvSpPr>
            <p:cNvPr id="3084" name="Freeform 9"/>
            <p:cNvSpPr>
              <a:spLocks/>
            </p:cNvSpPr>
            <p:nvPr/>
          </p:nvSpPr>
          <p:spPr bwMode="auto">
            <a:xfrm>
              <a:off x="1643" y="1770"/>
              <a:ext cx="223" cy="767"/>
            </a:xfrm>
            <a:custGeom>
              <a:avLst/>
              <a:gdLst>
                <a:gd name="T0" fmla="*/ 198 w 432"/>
                <a:gd name="T1" fmla="*/ 0 h 1440"/>
                <a:gd name="T2" fmla="*/ 223 w 432"/>
                <a:gd name="T3" fmla="*/ 128 h 1440"/>
                <a:gd name="T4" fmla="*/ 198 w 432"/>
                <a:gd name="T5" fmla="*/ 409 h 1440"/>
                <a:gd name="T6" fmla="*/ 124 w 432"/>
                <a:gd name="T7" fmla="*/ 588 h 1440"/>
                <a:gd name="T8" fmla="*/ 0 w 432"/>
                <a:gd name="T9" fmla="*/ 767 h 1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2"/>
                <a:gd name="T16" fmla="*/ 0 h 1440"/>
                <a:gd name="T17" fmla="*/ 432 w 432"/>
                <a:gd name="T18" fmla="*/ 1440 h 1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2" h="1440">
                  <a:moveTo>
                    <a:pt x="384" y="0"/>
                  </a:moveTo>
                  <a:cubicBezTo>
                    <a:pt x="408" y="56"/>
                    <a:pt x="432" y="112"/>
                    <a:pt x="432" y="240"/>
                  </a:cubicBezTo>
                  <a:cubicBezTo>
                    <a:pt x="432" y="368"/>
                    <a:pt x="416" y="624"/>
                    <a:pt x="384" y="768"/>
                  </a:cubicBezTo>
                  <a:cubicBezTo>
                    <a:pt x="352" y="912"/>
                    <a:pt x="304" y="992"/>
                    <a:pt x="240" y="1104"/>
                  </a:cubicBezTo>
                  <a:cubicBezTo>
                    <a:pt x="176" y="1216"/>
                    <a:pt x="40" y="1384"/>
                    <a:pt x="0" y="1440"/>
                  </a:cubicBezTo>
                </a:path>
              </a:pathLst>
            </a:custGeom>
            <a:noFill/>
            <a:ln w="57150">
              <a:solidFill>
                <a:srgbClr val="8CBE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3085" name="Freeform 10"/>
            <p:cNvSpPr>
              <a:spLocks/>
            </p:cNvSpPr>
            <p:nvPr/>
          </p:nvSpPr>
          <p:spPr bwMode="auto">
            <a:xfrm>
              <a:off x="939" y="1939"/>
              <a:ext cx="527" cy="286"/>
            </a:xfrm>
            <a:custGeom>
              <a:avLst/>
              <a:gdLst>
                <a:gd name="T0" fmla="*/ 519 w 1024"/>
                <a:gd name="T1" fmla="*/ 0 h 536"/>
                <a:gd name="T2" fmla="*/ 519 w 1024"/>
                <a:gd name="T3" fmla="*/ 128 h 536"/>
                <a:gd name="T4" fmla="*/ 469 w 1024"/>
                <a:gd name="T5" fmla="*/ 231 h 536"/>
                <a:gd name="T6" fmla="*/ 420 w 1024"/>
                <a:gd name="T7" fmla="*/ 282 h 536"/>
                <a:gd name="T8" fmla="*/ 346 w 1024"/>
                <a:gd name="T9" fmla="*/ 256 h 536"/>
                <a:gd name="T10" fmla="*/ 321 w 1024"/>
                <a:gd name="T11" fmla="*/ 179 h 536"/>
                <a:gd name="T12" fmla="*/ 222 w 1024"/>
                <a:gd name="T13" fmla="*/ 102 h 536"/>
                <a:gd name="T14" fmla="*/ 74 w 1024"/>
                <a:gd name="T15" fmla="*/ 102 h 536"/>
                <a:gd name="T16" fmla="*/ 0 w 1024"/>
                <a:gd name="T17" fmla="*/ 102 h 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24"/>
                <a:gd name="T28" fmla="*/ 0 h 536"/>
                <a:gd name="T29" fmla="*/ 1024 w 1024"/>
                <a:gd name="T30" fmla="*/ 536 h 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24" h="536">
                  <a:moveTo>
                    <a:pt x="1008" y="0"/>
                  </a:moveTo>
                  <a:cubicBezTo>
                    <a:pt x="1016" y="84"/>
                    <a:pt x="1024" y="168"/>
                    <a:pt x="1008" y="240"/>
                  </a:cubicBezTo>
                  <a:cubicBezTo>
                    <a:pt x="992" y="312"/>
                    <a:pt x="944" y="384"/>
                    <a:pt x="912" y="432"/>
                  </a:cubicBezTo>
                  <a:cubicBezTo>
                    <a:pt x="880" y="480"/>
                    <a:pt x="856" y="520"/>
                    <a:pt x="816" y="528"/>
                  </a:cubicBezTo>
                  <a:cubicBezTo>
                    <a:pt x="776" y="536"/>
                    <a:pt x="704" y="512"/>
                    <a:pt x="672" y="480"/>
                  </a:cubicBezTo>
                  <a:cubicBezTo>
                    <a:pt x="640" y="448"/>
                    <a:pt x="664" y="384"/>
                    <a:pt x="624" y="336"/>
                  </a:cubicBezTo>
                  <a:cubicBezTo>
                    <a:pt x="584" y="288"/>
                    <a:pt x="512" y="216"/>
                    <a:pt x="432" y="192"/>
                  </a:cubicBezTo>
                  <a:cubicBezTo>
                    <a:pt x="352" y="168"/>
                    <a:pt x="216" y="192"/>
                    <a:pt x="144" y="192"/>
                  </a:cubicBezTo>
                  <a:cubicBezTo>
                    <a:pt x="72" y="192"/>
                    <a:pt x="24" y="192"/>
                    <a:pt x="0" y="192"/>
                  </a:cubicBezTo>
                </a:path>
              </a:pathLst>
            </a:custGeom>
            <a:noFill/>
            <a:ln w="57150">
              <a:solidFill>
                <a:srgbClr val="8CBE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3086" name="Text Box 12"/>
            <p:cNvSpPr txBox="1">
              <a:spLocks noChangeArrowheads="1"/>
            </p:cNvSpPr>
            <p:nvPr/>
          </p:nvSpPr>
          <p:spPr bwMode="auto">
            <a:xfrm>
              <a:off x="1973" y="1464"/>
              <a:ext cx="3546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2000">
                  <a:latin typeface="Comic Sans MS" pitchFamily="66" charset="0"/>
                </a:rPr>
                <a:t>1. Los movimientos en masa llenan el recto</a:t>
              </a:r>
            </a:p>
            <a:p>
              <a:r>
                <a:rPr lang="es-ES" sz="2000">
                  <a:latin typeface="Comic Sans MS" pitchFamily="66" charset="0"/>
                </a:rPr>
                <a:t>2. Abren el esfínter interno</a:t>
              </a:r>
            </a:p>
            <a:p>
              <a:r>
                <a:rPr lang="es-ES" sz="2000">
                  <a:latin typeface="Comic Sans MS" pitchFamily="66" charset="0"/>
                </a:rPr>
                <a:t>3. Sentimos necesidad de defecar (voluntario)</a:t>
              </a:r>
            </a:p>
          </p:txBody>
        </p:sp>
      </p:grpSp>
      <p:sp>
        <p:nvSpPr>
          <p:cNvPr id="3078" name="Oval 13"/>
          <p:cNvSpPr>
            <a:spLocks noChangeArrowheads="1"/>
          </p:cNvSpPr>
          <p:nvPr/>
        </p:nvSpPr>
        <p:spPr bwMode="auto">
          <a:xfrm>
            <a:off x="1376363" y="4106863"/>
            <a:ext cx="287337" cy="730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3079" name="Oval 14"/>
          <p:cNvSpPr>
            <a:spLocks noChangeArrowheads="1"/>
          </p:cNvSpPr>
          <p:nvPr/>
        </p:nvSpPr>
        <p:spPr bwMode="auto">
          <a:xfrm>
            <a:off x="1377950" y="4408488"/>
            <a:ext cx="287338" cy="73025"/>
          </a:xfrm>
          <a:prstGeom prst="ellipse">
            <a:avLst/>
          </a:prstGeom>
          <a:solidFill>
            <a:srgbClr val="003399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MX"/>
          </a:p>
        </p:txBody>
      </p:sp>
      <p:sp>
        <p:nvSpPr>
          <p:cNvPr id="3080" name="Line 15"/>
          <p:cNvSpPr>
            <a:spLocks noChangeShapeType="1"/>
          </p:cNvSpPr>
          <p:nvPr/>
        </p:nvSpPr>
        <p:spPr bwMode="auto">
          <a:xfrm>
            <a:off x="1619250" y="4149725"/>
            <a:ext cx="576263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s-MX"/>
          </a:p>
        </p:txBody>
      </p:sp>
      <p:sp>
        <p:nvSpPr>
          <p:cNvPr id="3081" name="Line 16"/>
          <p:cNvSpPr>
            <a:spLocks noChangeShapeType="1"/>
          </p:cNvSpPr>
          <p:nvPr/>
        </p:nvSpPr>
        <p:spPr bwMode="auto">
          <a:xfrm>
            <a:off x="1547813" y="4508500"/>
            <a:ext cx="5762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s-MX"/>
          </a:p>
        </p:txBody>
      </p:sp>
      <p:sp>
        <p:nvSpPr>
          <p:cNvPr id="3082" name="Text Box 17"/>
          <p:cNvSpPr txBox="1">
            <a:spLocks noChangeArrowheads="1"/>
          </p:cNvSpPr>
          <p:nvPr/>
        </p:nvSpPr>
        <p:spPr bwMode="auto">
          <a:xfrm>
            <a:off x="2195513" y="4221163"/>
            <a:ext cx="54721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>
                <a:latin typeface="Comic Sans MS" pitchFamily="66" charset="0"/>
              </a:rPr>
              <a:t>Esfínter anal </a:t>
            </a:r>
            <a:r>
              <a:rPr lang="es-ES" sz="1800">
                <a:solidFill>
                  <a:srgbClr val="FF0000"/>
                </a:solidFill>
                <a:latin typeface="Comic Sans MS" pitchFamily="66" charset="0"/>
              </a:rPr>
              <a:t>interno</a:t>
            </a:r>
            <a:r>
              <a:rPr lang="es-ES" sz="1800">
                <a:latin typeface="Comic Sans MS" pitchFamily="66" charset="0"/>
              </a:rPr>
              <a:t> (músculo liso). Involuntario</a:t>
            </a:r>
          </a:p>
        </p:txBody>
      </p:sp>
      <p:sp>
        <p:nvSpPr>
          <p:cNvPr id="3083" name="Text Box 18"/>
          <p:cNvSpPr txBox="1">
            <a:spLocks noChangeArrowheads="1"/>
          </p:cNvSpPr>
          <p:nvPr/>
        </p:nvSpPr>
        <p:spPr bwMode="auto">
          <a:xfrm>
            <a:off x="2124075" y="4646613"/>
            <a:ext cx="626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800">
                <a:latin typeface="Comic Sans MS" pitchFamily="66" charset="0"/>
              </a:rPr>
              <a:t>Esfínter anal </a:t>
            </a:r>
            <a:r>
              <a:rPr lang="es-ES" sz="1800">
                <a:solidFill>
                  <a:srgbClr val="FF0000"/>
                </a:solidFill>
                <a:latin typeface="Comic Sans MS" pitchFamily="66" charset="0"/>
              </a:rPr>
              <a:t>externo</a:t>
            </a:r>
            <a:r>
              <a:rPr lang="es-ES" sz="1800">
                <a:latin typeface="Comic Sans MS" pitchFamily="66" charset="0"/>
              </a:rPr>
              <a:t> (músculo esquelético). Voluntario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Text Box 2"/>
          <p:cNvSpPr txBox="1">
            <a:spLocks noChangeArrowheads="1"/>
          </p:cNvSpPr>
          <p:nvPr/>
        </p:nvSpPr>
        <p:spPr bwMode="auto">
          <a:xfrm>
            <a:off x="539750" y="2997200"/>
            <a:ext cx="4992688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>
                <a:latin typeface="Comic Sans MS" pitchFamily="66" charset="0"/>
              </a:rPr>
              <a:t>Sistema nervioso </a:t>
            </a:r>
            <a:r>
              <a:rPr lang="es-ES_tradnl" sz="2800" b="1">
                <a:latin typeface="Comic Sans MS" pitchFamily="66" charset="0"/>
              </a:rPr>
              <a:t>extrínseco</a:t>
            </a:r>
            <a:r>
              <a:rPr lang="es-ES_tradnl" sz="2800">
                <a:latin typeface="Comic Sans MS" pitchFamily="66" charset="0"/>
              </a:rPr>
              <a:t> </a:t>
            </a:r>
          </a:p>
          <a:p>
            <a:r>
              <a:rPr lang="es-ES_tradnl" sz="2800">
                <a:latin typeface="Comic Sans MS" pitchFamily="66" charset="0"/>
              </a:rPr>
              <a:t>	Simpático </a:t>
            </a:r>
          </a:p>
          <a:p>
            <a:r>
              <a:rPr lang="es-ES_tradnl" sz="2800">
                <a:latin typeface="Comic Sans MS" pitchFamily="66" charset="0"/>
              </a:rPr>
              <a:t>	Parasimpático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76825" y="1268413"/>
            <a:ext cx="4067175" cy="3168650"/>
            <a:chOff x="3198" y="799"/>
            <a:chExt cx="2562" cy="1996"/>
          </a:xfrm>
        </p:grpSpPr>
        <p:sp>
          <p:nvSpPr>
            <p:cNvPr id="4180" name="AutoShape 4"/>
            <p:cNvSpPr>
              <a:spLocks/>
            </p:cNvSpPr>
            <p:nvPr/>
          </p:nvSpPr>
          <p:spPr bwMode="auto">
            <a:xfrm>
              <a:off x="3198" y="799"/>
              <a:ext cx="605" cy="1996"/>
            </a:xfrm>
            <a:prstGeom prst="rightBrace">
              <a:avLst>
                <a:gd name="adj1" fmla="val 27493"/>
                <a:gd name="adj2" fmla="val 50000"/>
              </a:avLst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4181" name="Text Box 5"/>
            <p:cNvSpPr txBox="1">
              <a:spLocks noChangeArrowheads="1"/>
            </p:cNvSpPr>
            <p:nvPr/>
          </p:nvSpPr>
          <p:spPr bwMode="auto">
            <a:xfrm>
              <a:off x="3824" y="1525"/>
              <a:ext cx="1936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 sz="2800" b="1">
                  <a:latin typeface="Comic Sans MS" pitchFamily="66" charset="0"/>
                </a:rPr>
                <a:t>Sistema nervioso</a:t>
              </a:r>
            </a:p>
            <a:p>
              <a:r>
                <a:rPr lang="es-ES" sz="2800" b="1">
                  <a:latin typeface="Comic Sans MS" pitchFamily="66" charset="0"/>
                </a:rPr>
                <a:t> Autónomo</a:t>
              </a:r>
            </a:p>
          </p:txBody>
        </p:sp>
      </p:grpSp>
      <p:sp>
        <p:nvSpPr>
          <p:cNvPr id="235526" name="Text Box 6"/>
          <p:cNvSpPr txBox="1">
            <a:spLocks noChangeArrowheads="1"/>
          </p:cNvSpPr>
          <p:nvPr/>
        </p:nvSpPr>
        <p:spPr bwMode="auto">
          <a:xfrm>
            <a:off x="539750" y="5157788"/>
            <a:ext cx="1835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sz="2800" b="1">
                <a:latin typeface="Comic Sans MS" pitchFamily="66" charset="0"/>
              </a:rPr>
              <a:t>Hormonas</a:t>
            </a: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755650" y="404813"/>
            <a:ext cx="7105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3200" b="1">
                <a:solidFill>
                  <a:schemeClr val="accent2"/>
                </a:solidFill>
                <a:latin typeface="Comic Sans MS" pitchFamily="66" charset="0"/>
              </a:rPr>
              <a:t>¿Quién regula la actividad motora?</a:t>
            </a:r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539750" y="1196975"/>
            <a:ext cx="4497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>
                <a:latin typeface="Comic Sans MS" pitchFamily="66" charset="0"/>
              </a:rPr>
              <a:t>Sistema nervioso entérico</a:t>
            </a:r>
          </a:p>
          <a:p>
            <a:r>
              <a:rPr lang="es-ES_tradnl" sz="2800">
                <a:latin typeface="Comic Sans MS" pitchFamily="66" charset="0"/>
              </a:rPr>
              <a:t>(</a:t>
            </a:r>
            <a:r>
              <a:rPr lang="es-ES_tradnl" sz="2800" b="1">
                <a:latin typeface="Comic Sans MS" pitchFamily="66" charset="0"/>
              </a:rPr>
              <a:t>intrínseco</a:t>
            </a:r>
            <a:r>
              <a:rPr lang="es-ES_tradnl" sz="2800">
                <a:latin typeface="Comic Sans MS" pitchFamily="66" charset="0"/>
              </a:rPr>
              <a:t>)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635375" y="4149725"/>
            <a:ext cx="5113338" cy="2520950"/>
            <a:chOff x="2290" y="2614"/>
            <a:chExt cx="3221" cy="1588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3651" y="2614"/>
              <a:ext cx="1860" cy="1588"/>
              <a:chOff x="158" y="499"/>
              <a:chExt cx="1678" cy="1434"/>
            </a:xfrm>
          </p:grpSpPr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158" y="499"/>
                <a:ext cx="1678" cy="1360"/>
                <a:chOff x="1200" y="586"/>
                <a:chExt cx="3533" cy="3319"/>
              </a:xfrm>
            </p:grpSpPr>
            <p:graphicFrame>
              <p:nvGraphicFramePr>
                <p:cNvPr id="4098" name="Object 12"/>
                <p:cNvGraphicFramePr>
                  <a:graphicFrameLocks noChangeAspect="1"/>
                </p:cNvGraphicFramePr>
                <p:nvPr/>
              </p:nvGraphicFramePr>
              <p:xfrm>
                <a:off x="1200" y="586"/>
                <a:ext cx="3533" cy="3319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4100" name="Imagen de mapa de bits" r:id="rId4" imgW="4358095" imgH="4092295" progId="PBrush">
                        <p:embed/>
                      </p:oleObj>
                    </mc:Choice>
                    <mc:Fallback>
                      <p:oleObj name="Imagen de mapa de bits" r:id="rId4" imgW="4358095" imgH="4092295" progId="PBrush">
                        <p:embed/>
                        <p:pic>
                          <p:nvPicPr>
                            <p:cNvPr id="0" name="Object 1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5">
                              <a:lum bright="-48000" contrast="100000"/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200" y="586"/>
                              <a:ext cx="3533" cy="3319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ffectLst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chemeClr val="accent1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chemeClr val="tx1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  <a:ext uri="{AF507438-7753-43E0-B8FC-AC1667EBCBE1}">
                                <a14:hiddenEffects xmlns:a14="http://schemas.microsoft.com/office/drawing/2010/main">
                                  <a:effectLst>
                                    <a:outerShdw dist="35921" dir="2700000" algn="ctr" rotWithShape="0">
                                      <a:schemeClr val="bg2"/>
                                    </a:outerShdw>
                                  </a:effectLst>
                                </a14:hiddenEffects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pSp>
              <p:nvGrpSpPr>
                <p:cNvPr id="6" name="Group 13"/>
                <p:cNvGrpSpPr>
                  <a:grpSpLocks/>
                </p:cNvGrpSpPr>
                <p:nvPr/>
              </p:nvGrpSpPr>
              <p:grpSpPr bwMode="auto">
                <a:xfrm>
                  <a:off x="2232" y="3274"/>
                  <a:ext cx="198" cy="180"/>
                  <a:chOff x="2232" y="3120"/>
                  <a:chExt cx="198" cy="180"/>
                </a:xfrm>
              </p:grpSpPr>
              <p:sp>
                <p:nvSpPr>
                  <p:cNvPr id="4173" name="Freeform 14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4" name="Freeform 15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5" name="Freeform 16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6" name="Freeform 17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7" name="Freeform 18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8" name="Freeform 19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9" name="Freeform 20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7" name="Group 21"/>
                <p:cNvGrpSpPr>
                  <a:grpSpLocks/>
                </p:cNvGrpSpPr>
                <p:nvPr/>
              </p:nvGrpSpPr>
              <p:grpSpPr bwMode="auto">
                <a:xfrm rot="-3078790">
                  <a:off x="3360" y="3568"/>
                  <a:ext cx="198" cy="180"/>
                  <a:chOff x="2232" y="3120"/>
                  <a:chExt cx="198" cy="180"/>
                </a:xfrm>
              </p:grpSpPr>
              <p:sp>
                <p:nvSpPr>
                  <p:cNvPr id="4166" name="Freeform 22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7" name="Freeform 23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8" name="Freeform 24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9" name="Freeform 25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0" name="Freeform 26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1" name="Freeform 27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72" name="Freeform 28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8" name="Group 29"/>
                <p:cNvGrpSpPr>
                  <a:grpSpLocks/>
                </p:cNvGrpSpPr>
                <p:nvPr/>
              </p:nvGrpSpPr>
              <p:grpSpPr bwMode="auto">
                <a:xfrm rot="2769166">
                  <a:off x="1704" y="2170"/>
                  <a:ext cx="198" cy="180"/>
                  <a:chOff x="2232" y="3120"/>
                  <a:chExt cx="198" cy="180"/>
                </a:xfrm>
              </p:grpSpPr>
              <p:sp>
                <p:nvSpPr>
                  <p:cNvPr id="4159" name="Freeform 30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0" name="Freeform 31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1" name="Freeform 32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2" name="Freeform 33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3" name="Freeform 34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4" name="Freeform 35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65" name="Freeform 36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9" name="Group 37"/>
                <p:cNvGrpSpPr>
                  <a:grpSpLocks/>
                </p:cNvGrpSpPr>
                <p:nvPr/>
              </p:nvGrpSpPr>
              <p:grpSpPr bwMode="auto">
                <a:xfrm rot="6520302">
                  <a:off x="2439" y="955"/>
                  <a:ext cx="198" cy="180"/>
                  <a:chOff x="2232" y="3120"/>
                  <a:chExt cx="198" cy="180"/>
                </a:xfrm>
              </p:grpSpPr>
              <p:sp>
                <p:nvSpPr>
                  <p:cNvPr id="4152" name="Freeform 38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3" name="Freeform 39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4" name="Freeform 40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5" name="Freeform 41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6" name="Freeform 42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7" name="Freeform 43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8" name="Freeform 44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10" name="Group 45"/>
                <p:cNvGrpSpPr>
                  <a:grpSpLocks/>
                </p:cNvGrpSpPr>
                <p:nvPr/>
              </p:nvGrpSpPr>
              <p:grpSpPr bwMode="auto">
                <a:xfrm>
                  <a:off x="1782" y="877"/>
                  <a:ext cx="2576" cy="2812"/>
                  <a:chOff x="1782" y="723"/>
                  <a:chExt cx="2576" cy="2812"/>
                </a:xfrm>
              </p:grpSpPr>
              <p:sp>
                <p:nvSpPr>
                  <p:cNvPr id="4147" name="Freeform 46"/>
                  <p:cNvSpPr>
                    <a:spLocks/>
                  </p:cNvSpPr>
                  <p:nvPr/>
                </p:nvSpPr>
                <p:spPr bwMode="auto">
                  <a:xfrm>
                    <a:off x="2650" y="723"/>
                    <a:ext cx="979" cy="96"/>
                  </a:xfrm>
                  <a:custGeom>
                    <a:avLst/>
                    <a:gdLst>
                      <a:gd name="T0" fmla="*/ 0 w 979"/>
                      <a:gd name="T1" fmla="*/ 96 h 96"/>
                      <a:gd name="T2" fmla="*/ 102 w 979"/>
                      <a:gd name="T3" fmla="*/ 64 h 96"/>
                      <a:gd name="T4" fmla="*/ 195 w 979"/>
                      <a:gd name="T5" fmla="*/ 35 h 96"/>
                      <a:gd name="T6" fmla="*/ 403 w 979"/>
                      <a:gd name="T7" fmla="*/ 0 h 96"/>
                      <a:gd name="T8" fmla="*/ 800 w 979"/>
                      <a:gd name="T9" fmla="*/ 13 h 96"/>
                      <a:gd name="T10" fmla="*/ 940 w 979"/>
                      <a:gd name="T11" fmla="*/ 45 h 96"/>
                      <a:gd name="T12" fmla="*/ 979 w 979"/>
                      <a:gd name="T13" fmla="*/ 64 h 9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979"/>
                      <a:gd name="T22" fmla="*/ 0 h 96"/>
                      <a:gd name="T23" fmla="*/ 979 w 979"/>
                      <a:gd name="T24" fmla="*/ 96 h 9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979" h="96">
                        <a:moveTo>
                          <a:pt x="0" y="96"/>
                        </a:moveTo>
                        <a:cubicBezTo>
                          <a:pt x="33" y="88"/>
                          <a:pt x="68" y="68"/>
                          <a:pt x="102" y="64"/>
                        </a:cubicBezTo>
                        <a:cubicBezTo>
                          <a:pt x="132" y="60"/>
                          <a:pt x="165" y="37"/>
                          <a:pt x="195" y="35"/>
                        </a:cubicBezTo>
                        <a:cubicBezTo>
                          <a:pt x="278" y="7"/>
                          <a:pt x="322" y="8"/>
                          <a:pt x="403" y="0"/>
                        </a:cubicBezTo>
                        <a:cubicBezTo>
                          <a:pt x="428" y="1"/>
                          <a:pt x="723" y="7"/>
                          <a:pt x="800" y="13"/>
                        </a:cubicBezTo>
                        <a:cubicBezTo>
                          <a:pt x="845" y="16"/>
                          <a:pt x="895" y="38"/>
                          <a:pt x="940" y="45"/>
                        </a:cubicBezTo>
                        <a:cubicBezTo>
                          <a:pt x="970" y="60"/>
                          <a:pt x="957" y="54"/>
                          <a:pt x="979" y="64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8" name="Freeform 47"/>
                  <p:cNvSpPr>
                    <a:spLocks/>
                  </p:cNvSpPr>
                  <p:nvPr/>
                </p:nvSpPr>
                <p:spPr bwMode="auto">
                  <a:xfrm>
                    <a:off x="1782" y="931"/>
                    <a:ext cx="644" cy="1047"/>
                  </a:xfrm>
                  <a:custGeom>
                    <a:avLst/>
                    <a:gdLst>
                      <a:gd name="T0" fmla="*/ 644 w 644"/>
                      <a:gd name="T1" fmla="*/ 0 h 1047"/>
                      <a:gd name="T2" fmla="*/ 612 w 644"/>
                      <a:gd name="T3" fmla="*/ 13 h 1047"/>
                      <a:gd name="T4" fmla="*/ 583 w 644"/>
                      <a:gd name="T5" fmla="*/ 35 h 1047"/>
                      <a:gd name="T6" fmla="*/ 554 w 644"/>
                      <a:gd name="T7" fmla="*/ 61 h 1047"/>
                      <a:gd name="T8" fmla="*/ 522 w 644"/>
                      <a:gd name="T9" fmla="*/ 87 h 1047"/>
                      <a:gd name="T10" fmla="*/ 474 w 644"/>
                      <a:gd name="T11" fmla="*/ 131 h 1047"/>
                      <a:gd name="T12" fmla="*/ 423 w 644"/>
                      <a:gd name="T13" fmla="*/ 157 h 1047"/>
                      <a:gd name="T14" fmla="*/ 410 w 644"/>
                      <a:gd name="T15" fmla="*/ 170 h 1047"/>
                      <a:gd name="T16" fmla="*/ 397 w 644"/>
                      <a:gd name="T17" fmla="*/ 189 h 1047"/>
                      <a:gd name="T18" fmla="*/ 356 w 644"/>
                      <a:gd name="T19" fmla="*/ 243 h 1047"/>
                      <a:gd name="T20" fmla="*/ 320 w 644"/>
                      <a:gd name="T21" fmla="*/ 288 h 1047"/>
                      <a:gd name="T22" fmla="*/ 292 w 644"/>
                      <a:gd name="T23" fmla="*/ 320 h 1047"/>
                      <a:gd name="T24" fmla="*/ 279 w 644"/>
                      <a:gd name="T25" fmla="*/ 339 h 1047"/>
                      <a:gd name="T26" fmla="*/ 250 w 644"/>
                      <a:gd name="T27" fmla="*/ 381 h 1047"/>
                      <a:gd name="T28" fmla="*/ 224 w 644"/>
                      <a:gd name="T29" fmla="*/ 416 h 1047"/>
                      <a:gd name="T30" fmla="*/ 192 w 644"/>
                      <a:gd name="T31" fmla="*/ 464 h 1047"/>
                      <a:gd name="T32" fmla="*/ 154 w 644"/>
                      <a:gd name="T33" fmla="*/ 538 h 1047"/>
                      <a:gd name="T34" fmla="*/ 106 w 644"/>
                      <a:gd name="T35" fmla="*/ 634 h 1047"/>
                      <a:gd name="T36" fmla="*/ 77 w 644"/>
                      <a:gd name="T37" fmla="*/ 698 h 1047"/>
                      <a:gd name="T38" fmla="*/ 64 w 644"/>
                      <a:gd name="T39" fmla="*/ 730 h 1047"/>
                      <a:gd name="T40" fmla="*/ 16 w 644"/>
                      <a:gd name="T41" fmla="*/ 903 h 1047"/>
                      <a:gd name="T42" fmla="*/ 7 w 644"/>
                      <a:gd name="T43" fmla="*/ 941 h 1047"/>
                      <a:gd name="T44" fmla="*/ 4 w 644"/>
                      <a:gd name="T45" fmla="*/ 1047 h 104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644"/>
                      <a:gd name="T70" fmla="*/ 0 h 1047"/>
                      <a:gd name="T71" fmla="*/ 644 w 644"/>
                      <a:gd name="T72" fmla="*/ 1047 h 1047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644" h="1047">
                        <a:moveTo>
                          <a:pt x="644" y="0"/>
                        </a:moveTo>
                        <a:cubicBezTo>
                          <a:pt x="632" y="4"/>
                          <a:pt x="624" y="10"/>
                          <a:pt x="612" y="13"/>
                        </a:cubicBezTo>
                        <a:cubicBezTo>
                          <a:pt x="602" y="22"/>
                          <a:pt x="596" y="31"/>
                          <a:pt x="583" y="35"/>
                        </a:cubicBezTo>
                        <a:cubicBezTo>
                          <a:pt x="570" y="48"/>
                          <a:pt x="574" y="56"/>
                          <a:pt x="554" y="61"/>
                        </a:cubicBezTo>
                        <a:cubicBezTo>
                          <a:pt x="542" y="70"/>
                          <a:pt x="535" y="82"/>
                          <a:pt x="522" y="87"/>
                        </a:cubicBezTo>
                        <a:cubicBezTo>
                          <a:pt x="508" y="108"/>
                          <a:pt x="501" y="123"/>
                          <a:pt x="474" y="131"/>
                        </a:cubicBezTo>
                        <a:cubicBezTo>
                          <a:pt x="460" y="141"/>
                          <a:pt x="439" y="152"/>
                          <a:pt x="423" y="157"/>
                        </a:cubicBezTo>
                        <a:cubicBezTo>
                          <a:pt x="417" y="162"/>
                          <a:pt x="415" y="163"/>
                          <a:pt x="410" y="170"/>
                        </a:cubicBezTo>
                        <a:cubicBezTo>
                          <a:pt x="405" y="176"/>
                          <a:pt x="397" y="189"/>
                          <a:pt x="397" y="189"/>
                        </a:cubicBezTo>
                        <a:cubicBezTo>
                          <a:pt x="390" y="211"/>
                          <a:pt x="369" y="225"/>
                          <a:pt x="356" y="243"/>
                        </a:cubicBezTo>
                        <a:cubicBezTo>
                          <a:pt x="345" y="259"/>
                          <a:pt x="334" y="274"/>
                          <a:pt x="320" y="288"/>
                        </a:cubicBezTo>
                        <a:cubicBezTo>
                          <a:pt x="312" y="296"/>
                          <a:pt x="297" y="312"/>
                          <a:pt x="292" y="320"/>
                        </a:cubicBezTo>
                        <a:cubicBezTo>
                          <a:pt x="288" y="326"/>
                          <a:pt x="279" y="339"/>
                          <a:pt x="279" y="339"/>
                        </a:cubicBezTo>
                        <a:cubicBezTo>
                          <a:pt x="274" y="356"/>
                          <a:pt x="262" y="369"/>
                          <a:pt x="250" y="381"/>
                        </a:cubicBezTo>
                        <a:cubicBezTo>
                          <a:pt x="246" y="396"/>
                          <a:pt x="233" y="404"/>
                          <a:pt x="224" y="416"/>
                        </a:cubicBezTo>
                        <a:cubicBezTo>
                          <a:pt x="212" y="431"/>
                          <a:pt x="204" y="449"/>
                          <a:pt x="192" y="464"/>
                        </a:cubicBezTo>
                        <a:cubicBezTo>
                          <a:pt x="187" y="487"/>
                          <a:pt x="169" y="521"/>
                          <a:pt x="154" y="538"/>
                        </a:cubicBezTo>
                        <a:cubicBezTo>
                          <a:pt x="148" y="564"/>
                          <a:pt x="121" y="610"/>
                          <a:pt x="106" y="634"/>
                        </a:cubicBezTo>
                        <a:cubicBezTo>
                          <a:pt x="103" y="645"/>
                          <a:pt x="84" y="688"/>
                          <a:pt x="77" y="698"/>
                        </a:cubicBezTo>
                        <a:cubicBezTo>
                          <a:pt x="74" y="711"/>
                          <a:pt x="72" y="719"/>
                          <a:pt x="64" y="730"/>
                        </a:cubicBezTo>
                        <a:cubicBezTo>
                          <a:pt x="51" y="786"/>
                          <a:pt x="37" y="849"/>
                          <a:pt x="16" y="903"/>
                        </a:cubicBezTo>
                        <a:cubicBezTo>
                          <a:pt x="14" y="916"/>
                          <a:pt x="11" y="928"/>
                          <a:pt x="7" y="941"/>
                        </a:cubicBezTo>
                        <a:cubicBezTo>
                          <a:pt x="0" y="991"/>
                          <a:pt x="4" y="956"/>
                          <a:pt x="4" y="1047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9" name="Freeform 48"/>
                  <p:cNvSpPr>
                    <a:spLocks/>
                  </p:cNvSpPr>
                  <p:nvPr/>
                </p:nvSpPr>
                <p:spPr bwMode="auto">
                  <a:xfrm>
                    <a:off x="1792" y="2240"/>
                    <a:ext cx="467" cy="883"/>
                  </a:xfrm>
                  <a:custGeom>
                    <a:avLst/>
                    <a:gdLst>
                      <a:gd name="T0" fmla="*/ 0 w 467"/>
                      <a:gd name="T1" fmla="*/ 0 h 883"/>
                      <a:gd name="T2" fmla="*/ 54 w 467"/>
                      <a:gd name="T3" fmla="*/ 227 h 883"/>
                      <a:gd name="T4" fmla="*/ 115 w 467"/>
                      <a:gd name="T5" fmla="*/ 403 h 883"/>
                      <a:gd name="T6" fmla="*/ 198 w 467"/>
                      <a:gd name="T7" fmla="*/ 557 h 883"/>
                      <a:gd name="T8" fmla="*/ 294 w 467"/>
                      <a:gd name="T9" fmla="*/ 678 h 883"/>
                      <a:gd name="T10" fmla="*/ 467 w 467"/>
                      <a:gd name="T11" fmla="*/ 883 h 88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67"/>
                      <a:gd name="T19" fmla="*/ 0 h 883"/>
                      <a:gd name="T20" fmla="*/ 467 w 467"/>
                      <a:gd name="T21" fmla="*/ 883 h 88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67" h="883">
                        <a:moveTo>
                          <a:pt x="0" y="0"/>
                        </a:moveTo>
                        <a:cubicBezTo>
                          <a:pt x="9" y="38"/>
                          <a:pt x="35" y="160"/>
                          <a:pt x="54" y="227"/>
                        </a:cubicBezTo>
                        <a:cubicBezTo>
                          <a:pt x="66" y="263"/>
                          <a:pt x="92" y="348"/>
                          <a:pt x="115" y="403"/>
                        </a:cubicBezTo>
                        <a:cubicBezTo>
                          <a:pt x="132" y="438"/>
                          <a:pt x="177" y="521"/>
                          <a:pt x="198" y="557"/>
                        </a:cubicBezTo>
                        <a:cubicBezTo>
                          <a:pt x="228" y="603"/>
                          <a:pt x="262" y="645"/>
                          <a:pt x="294" y="678"/>
                        </a:cubicBezTo>
                        <a:cubicBezTo>
                          <a:pt x="345" y="731"/>
                          <a:pt x="432" y="850"/>
                          <a:pt x="467" y="883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0" name="Freeform 49"/>
                  <p:cNvSpPr>
                    <a:spLocks/>
                  </p:cNvSpPr>
                  <p:nvPr/>
                </p:nvSpPr>
                <p:spPr bwMode="auto">
                  <a:xfrm>
                    <a:off x="2432" y="3296"/>
                    <a:ext cx="893" cy="239"/>
                  </a:xfrm>
                  <a:custGeom>
                    <a:avLst/>
                    <a:gdLst>
                      <a:gd name="T0" fmla="*/ 0 w 893"/>
                      <a:gd name="T1" fmla="*/ 0 h 239"/>
                      <a:gd name="T2" fmla="*/ 189 w 893"/>
                      <a:gd name="T3" fmla="*/ 109 h 239"/>
                      <a:gd name="T4" fmla="*/ 550 w 893"/>
                      <a:gd name="T5" fmla="*/ 218 h 239"/>
                      <a:gd name="T6" fmla="*/ 893 w 893"/>
                      <a:gd name="T7" fmla="*/ 237 h 23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893"/>
                      <a:gd name="T13" fmla="*/ 0 h 239"/>
                      <a:gd name="T14" fmla="*/ 893 w 893"/>
                      <a:gd name="T15" fmla="*/ 239 h 23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893" h="239">
                        <a:moveTo>
                          <a:pt x="0" y="0"/>
                        </a:moveTo>
                        <a:cubicBezTo>
                          <a:pt x="32" y="16"/>
                          <a:pt x="147" y="88"/>
                          <a:pt x="189" y="109"/>
                        </a:cubicBezTo>
                        <a:cubicBezTo>
                          <a:pt x="282" y="138"/>
                          <a:pt x="433" y="197"/>
                          <a:pt x="550" y="218"/>
                        </a:cubicBezTo>
                        <a:cubicBezTo>
                          <a:pt x="667" y="239"/>
                          <a:pt x="822" y="233"/>
                          <a:pt x="893" y="237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51" name="Freeform 50"/>
                  <p:cNvSpPr>
                    <a:spLocks/>
                  </p:cNvSpPr>
                  <p:nvPr/>
                </p:nvSpPr>
                <p:spPr bwMode="auto">
                  <a:xfrm>
                    <a:off x="3590" y="3050"/>
                    <a:ext cx="768" cy="438"/>
                  </a:xfrm>
                  <a:custGeom>
                    <a:avLst/>
                    <a:gdLst>
                      <a:gd name="T0" fmla="*/ 0 w 768"/>
                      <a:gd name="T1" fmla="*/ 438 h 438"/>
                      <a:gd name="T2" fmla="*/ 231 w 768"/>
                      <a:gd name="T3" fmla="*/ 368 h 438"/>
                      <a:gd name="T4" fmla="*/ 442 w 768"/>
                      <a:gd name="T5" fmla="*/ 256 h 438"/>
                      <a:gd name="T6" fmla="*/ 586 w 768"/>
                      <a:gd name="T7" fmla="*/ 147 h 438"/>
                      <a:gd name="T8" fmla="*/ 768 w 768"/>
                      <a:gd name="T9" fmla="*/ 0 h 4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68"/>
                      <a:gd name="T16" fmla="*/ 0 h 438"/>
                      <a:gd name="T17" fmla="*/ 768 w 768"/>
                      <a:gd name="T18" fmla="*/ 438 h 4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68" h="438">
                        <a:moveTo>
                          <a:pt x="0" y="438"/>
                        </a:moveTo>
                        <a:cubicBezTo>
                          <a:pt x="38" y="422"/>
                          <a:pt x="157" y="398"/>
                          <a:pt x="231" y="368"/>
                        </a:cubicBezTo>
                        <a:cubicBezTo>
                          <a:pt x="305" y="338"/>
                          <a:pt x="383" y="293"/>
                          <a:pt x="442" y="256"/>
                        </a:cubicBezTo>
                        <a:cubicBezTo>
                          <a:pt x="501" y="222"/>
                          <a:pt x="549" y="175"/>
                          <a:pt x="586" y="147"/>
                        </a:cubicBezTo>
                        <a:cubicBezTo>
                          <a:pt x="641" y="106"/>
                          <a:pt x="738" y="24"/>
                          <a:pt x="768" y="0"/>
                        </a:cubicBezTo>
                      </a:path>
                    </a:pathLst>
                  </a:custGeom>
                  <a:noFill/>
                  <a:ln w="28575">
                    <a:solidFill>
                      <a:schemeClr val="accent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11" name="Group 51"/>
                <p:cNvGrpSpPr>
                  <a:grpSpLocks/>
                </p:cNvGrpSpPr>
                <p:nvPr/>
              </p:nvGrpSpPr>
              <p:grpSpPr bwMode="auto">
                <a:xfrm>
                  <a:off x="2064" y="1162"/>
                  <a:ext cx="2112" cy="2256"/>
                  <a:chOff x="2064" y="1008"/>
                  <a:chExt cx="2112" cy="2256"/>
                </a:xfrm>
              </p:grpSpPr>
              <p:sp>
                <p:nvSpPr>
                  <p:cNvPr id="4142" name="Freeform 52"/>
                  <p:cNvSpPr>
                    <a:spLocks/>
                  </p:cNvSpPr>
                  <p:nvPr/>
                </p:nvSpPr>
                <p:spPr bwMode="auto">
                  <a:xfrm>
                    <a:off x="3408" y="2832"/>
                    <a:ext cx="768" cy="432"/>
                  </a:xfrm>
                  <a:custGeom>
                    <a:avLst/>
                    <a:gdLst>
                      <a:gd name="T0" fmla="*/ 0 w 768"/>
                      <a:gd name="T1" fmla="*/ 432 h 438"/>
                      <a:gd name="T2" fmla="*/ 231 w 768"/>
                      <a:gd name="T3" fmla="*/ 363 h 438"/>
                      <a:gd name="T4" fmla="*/ 442 w 768"/>
                      <a:gd name="T5" fmla="*/ 252 h 438"/>
                      <a:gd name="T6" fmla="*/ 586 w 768"/>
                      <a:gd name="T7" fmla="*/ 145 h 438"/>
                      <a:gd name="T8" fmla="*/ 768 w 768"/>
                      <a:gd name="T9" fmla="*/ 0 h 43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68"/>
                      <a:gd name="T16" fmla="*/ 0 h 438"/>
                      <a:gd name="T17" fmla="*/ 768 w 768"/>
                      <a:gd name="T18" fmla="*/ 438 h 43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68" h="438">
                        <a:moveTo>
                          <a:pt x="0" y="438"/>
                        </a:moveTo>
                        <a:cubicBezTo>
                          <a:pt x="38" y="422"/>
                          <a:pt x="157" y="398"/>
                          <a:pt x="231" y="368"/>
                        </a:cubicBezTo>
                        <a:cubicBezTo>
                          <a:pt x="305" y="338"/>
                          <a:pt x="383" y="293"/>
                          <a:pt x="442" y="256"/>
                        </a:cubicBezTo>
                        <a:cubicBezTo>
                          <a:pt x="501" y="222"/>
                          <a:pt x="549" y="175"/>
                          <a:pt x="586" y="147"/>
                        </a:cubicBezTo>
                        <a:cubicBezTo>
                          <a:pt x="641" y="106"/>
                          <a:pt x="738" y="24"/>
                          <a:pt x="768" y="0"/>
                        </a:cubicBezTo>
                      </a:path>
                    </a:pathLst>
                  </a:cu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3" name="Freeform 53"/>
                  <p:cNvSpPr>
                    <a:spLocks/>
                  </p:cNvSpPr>
                  <p:nvPr/>
                </p:nvSpPr>
                <p:spPr bwMode="auto">
                  <a:xfrm>
                    <a:off x="2544" y="2976"/>
                    <a:ext cx="845" cy="287"/>
                  </a:xfrm>
                  <a:custGeom>
                    <a:avLst/>
                    <a:gdLst>
                      <a:gd name="T0" fmla="*/ 0 w 893"/>
                      <a:gd name="T1" fmla="*/ 0 h 239"/>
                      <a:gd name="T2" fmla="*/ 179 w 893"/>
                      <a:gd name="T3" fmla="*/ 131 h 239"/>
                      <a:gd name="T4" fmla="*/ 520 w 893"/>
                      <a:gd name="T5" fmla="*/ 262 h 239"/>
                      <a:gd name="T6" fmla="*/ 845 w 893"/>
                      <a:gd name="T7" fmla="*/ 285 h 23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893"/>
                      <a:gd name="T13" fmla="*/ 0 h 239"/>
                      <a:gd name="T14" fmla="*/ 893 w 893"/>
                      <a:gd name="T15" fmla="*/ 239 h 23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893" h="239">
                        <a:moveTo>
                          <a:pt x="0" y="0"/>
                        </a:moveTo>
                        <a:cubicBezTo>
                          <a:pt x="32" y="16"/>
                          <a:pt x="147" y="88"/>
                          <a:pt x="189" y="109"/>
                        </a:cubicBezTo>
                        <a:cubicBezTo>
                          <a:pt x="282" y="138"/>
                          <a:pt x="433" y="197"/>
                          <a:pt x="550" y="218"/>
                        </a:cubicBezTo>
                        <a:cubicBezTo>
                          <a:pt x="667" y="239"/>
                          <a:pt x="822" y="233"/>
                          <a:pt x="893" y="237"/>
                        </a:cubicBezTo>
                      </a:path>
                    </a:pathLst>
                  </a:cu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4" name="Freeform 54"/>
                  <p:cNvSpPr>
                    <a:spLocks/>
                  </p:cNvSpPr>
                  <p:nvPr/>
                </p:nvSpPr>
                <p:spPr bwMode="auto">
                  <a:xfrm>
                    <a:off x="2064" y="2112"/>
                    <a:ext cx="480" cy="864"/>
                  </a:xfrm>
                  <a:custGeom>
                    <a:avLst/>
                    <a:gdLst>
                      <a:gd name="T0" fmla="*/ 0 w 467"/>
                      <a:gd name="T1" fmla="*/ 0 h 883"/>
                      <a:gd name="T2" fmla="*/ 56 w 467"/>
                      <a:gd name="T3" fmla="*/ 222 h 883"/>
                      <a:gd name="T4" fmla="*/ 118 w 467"/>
                      <a:gd name="T5" fmla="*/ 394 h 883"/>
                      <a:gd name="T6" fmla="*/ 204 w 467"/>
                      <a:gd name="T7" fmla="*/ 545 h 883"/>
                      <a:gd name="T8" fmla="*/ 302 w 467"/>
                      <a:gd name="T9" fmla="*/ 663 h 883"/>
                      <a:gd name="T10" fmla="*/ 480 w 467"/>
                      <a:gd name="T11" fmla="*/ 864 h 88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467"/>
                      <a:gd name="T19" fmla="*/ 0 h 883"/>
                      <a:gd name="T20" fmla="*/ 467 w 467"/>
                      <a:gd name="T21" fmla="*/ 883 h 88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467" h="883">
                        <a:moveTo>
                          <a:pt x="0" y="0"/>
                        </a:moveTo>
                        <a:cubicBezTo>
                          <a:pt x="9" y="38"/>
                          <a:pt x="35" y="160"/>
                          <a:pt x="54" y="227"/>
                        </a:cubicBezTo>
                        <a:cubicBezTo>
                          <a:pt x="66" y="263"/>
                          <a:pt x="92" y="348"/>
                          <a:pt x="115" y="403"/>
                        </a:cubicBezTo>
                        <a:cubicBezTo>
                          <a:pt x="132" y="438"/>
                          <a:pt x="177" y="521"/>
                          <a:pt x="198" y="557"/>
                        </a:cubicBezTo>
                        <a:cubicBezTo>
                          <a:pt x="228" y="603"/>
                          <a:pt x="262" y="645"/>
                          <a:pt x="294" y="678"/>
                        </a:cubicBezTo>
                        <a:cubicBezTo>
                          <a:pt x="345" y="731"/>
                          <a:pt x="432" y="850"/>
                          <a:pt x="467" y="883"/>
                        </a:cubicBezTo>
                      </a:path>
                    </a:pathLst>
                  </a:cu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5" name="Freeform 55"/>
                  <p:cNvSpPr>
                    <a:spLocks/>
                  </p:cNvSpPr>
                  <p:nvPr/>
                </p:nvSpPr>
                <p:spPr bwMode="auto">
                  <a:xfrm>
                    <a:off x="2067" y="1101"/>
                    <a:ext cx="615" cy="998"/>
                  </a:xfrm>
                  <a:custGeom>
                    <a:avLst/>
                    <a:gdLst>
                      <a:gd name="T0" fmla="*/ 615 w 615"/>
                      <a:gd name="T1" fmla="*/ 0 h 998"/>
                      <a:gd name="T2" fmla="*/ 359 w 615"/>
                      <a:gd name="T3" fmla="*/ 150 h 998"/>
                      <a:gd name="T4" fmla="*/ 228 w 615"/>
                      <a:gd name="T5" fmla="*/ 294 h 998"/>
                      <a:gd name="T6" fmla="*/ 141 w 615"/>
                      <a:gd name="T7" fmla="*/ 419 h 998"/>
                      <a:gd name="T8" fmla="*/ 103 w 615"/>
                      <a:gd name="T9" fmla="*/ 493 h 998"/>
                      <a:gd name="T10" fmla="*/ 61 w 615"/>
                      <a:gd name="T11" fmla="*/ 598 h 998"/>
                      <a:gd name="T12" fmla="*/ 0 w 615"/>
                      <a:gd name="T13" fmla="*/ 998 h 99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615"/>
                      <a:gd name="T22" fmla="*/ 0 h 998"/>
                      <a:gd name="T23" fmla="*/ 615 w 615"/>
                      <a:gd name="T24" fmla="*/ 998 h 99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615" h="998">
                        <a:moveTo>
                          <a:pt x="615" y="0"/>
                        </a:moveTo>
                        <a:cubicBezTo>
                          <a:pt x="570" y="24"/>
                          <a:pt x="411" y="117"/>
                          <a:pt x="359" y="150"/>
                        </a:cubicBezTo>
                        <a:cubicBezTo>
                          <a:pt x="295" y="199"/>
                          <a:pt x="255" y="263"/>
                          <a:pt x="228" y="294"/>
                        </a:cubicBezTo>
                        <a:cubicBezTo>
                          <a:pt x="192" y="339"/>
                          <a:pt x="162" y="386"/>
                          <a:pt x="141" y="419"/>
                        </a:cubicBezTo>
                        <a:cubicBezTo>
                          <a:pt x="136" y="442"/>
                          <a:pt x="118" y="476"/>
                          <a:pt x="103" y="493"/>
                        </a:cubicBezTo>
                        <a:cubicBezTo>
                          <a:pt x="97" y="519"/>
                          <a:pt x="76" y="574"/>
                          <a:pt x="61" y="598"/>
                        </a:cubicBezTo>
                        <a:cubicBezTo>
                          <a:pt x="44" y="682"/>
                          <a:pt x="9" y="930"/>
                          <a:pt x="0" y="998"/>
                        </a:cubicBezTo>
                      </a:path>
                    </a:pathLst>
                  </a:cu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6" name="Freeform 56"/>
                  <p:cNvSpPr>
                    <a:spLocks/>
                  </p:cNvSpPr>
                  <p:nvPr/>
                </p:nvSpPr>
                <p:spPr bwMode="auto">
                  <a:xfrm>
                    <a:off x="2673" y="1008"/>
                    <a:ext cx="979" cy="96"/>
                  </a:xfrm>
                  <a:custGeom>
                    <a:avLst/>
                    <a:gdLst>
                      <a:gd name="T0" fmla="*/ 0 w 979"/>
                      <a:gd name="T1" fmla="*/ 96 h 96"/>
                      <a:gd name="T2" fmla="*/ 102 w 979"/>
                      <a:gd name="T3" fmla="*/ 64 h 96"/>
                      <a:gd name="T4" fmla="*/ 195 w 979"/>
                      <a:gd name="T5" fmla="*/ 35 h 96"/>
                      <a:gd name="T6" fmla="*/ 403 w 979"/>
                      <a:gd name="T7" fmla="*/ 0 h 96"/>
                      <a:gd name="T8" fmla="*/ 800 w 979"/>
                      <a:gd name="T9" fmla="*/ 13 h 96"/>
                      <a:gd name="T10" fmla="*/ 940 w 979"/>
                      <a:gd name="T11" fmla="*/ 45 h 96"/>
                      <a:gd name="T12" fmla="*/ 979 w 979"/>
                      <a:gd name="T13" fmla="*/ 64 h 9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979"/>
                      <a:gd name="T22" fmla="*/ 0 h 96"/>
                      <a:gd name="T23" fmla="*/ 979 w 979"/>
                      <a:gd name="T24" fmla="*/ 96 h 9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979" h="96">
                        <a:moveTo>
                          <a:pt x="0" y="96"/>
                        </a:moveTo>
                        <a:cubicBezTo>
                          <a:pt x="33" y="88"/>
                          <a:pt x="68" y="68"/>
                          <a:pt x="102" y="64"/>
                        </a:cubicBezTo>
                        <a:cubicBezTo>
                          <a:pt x="132" y="60"/>
                          <a:pt x="165" y="37"/>
                          <a:pt x="195" y="35"/>
                        </a:cubicBezTo>
                        <a:cubicBezTo>
                          <a:pt x="278" y="7"/>
                          <a:pt x="322" y="8"/>
                          <a:pt x="403" y="0"/>
                        </a:cubicBezTo>
                        <a:cubicBezTo>
                          <a:pt x="428" y="1"/>
                          <a:pt x="723" y="7"/>
                          <a:pt x="800" y="13"/>
                        </a:cubicBezTo>
                        <a:cubicBezTo>
                          <a:pt x="845" y="16"/>
                          <a:pt x="895" y="38"/>
                          <a:pt x="940" y="45"/>
                        </a:cubicBezTo>
                        <a:cubicBezTo>
                          <a:pt x="970" y="60"/>
                          <a:pt x="957" y="54"/>
                          <a:pt x="979" y="64"/>
                        </a:cubicBezTo>
                      </a:path>
                    </a:pathLst>
                  </a:cu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12" name="Group 57"/>
                <p:cNvGrpSpPr>
                  <a:grpSpLocks/>
                </p:cNvGrpSpPr>
                <p:nvPr/>
              </p:nvGrpSpPr>
              <p:grpSpPr bwMode="auto">
                <a:xfrm rot="-682043">
                  <a:off x="2637" y="3178"/>
                  <a:ext cx="242" cy="197"/>
                  <a:chOff x="2232" y="3120"/>
                  <a:chExt cx="198" cy="180"/>
                </a:xfrm>
              </p:grpSpPr>
              <p:sp>
                <p:nvSpPr>
                  <p:cNvPr id="4135" name="Freeform 58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6" name="Freeform 59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7" name="Freeform 60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8" name="Freeform 61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9" name="Freeform 62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0" name="Freeform 63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41" name="Freeform 64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13" name="Group 65"/>
                <p:cNvGrpSpPr>
                  <a:grpSpLocks/>
                </p:cNvGrpSpPr>
                <p:nvPr/>
              </p:nvGrpSpPr>
              <p:grpSpPr bwMode="auto">
                <a:xfrm rot="2861757">
                  <a:off x="1963" y="2286"/>
                  <a:ext cx="236" cy="185"/>
                  <a:chOff x="2232" y="3120"/>
                  <a:chExt cx="198" cy="180"/>
                </a:xfrm>
              </p:grpSpPr>
              <p:sp>
                <p:nvSpPr>
                  <p:cNvPr id="4128" name="Freeform 66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9" name="Freeform 67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0" name="Freeform 68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1" name="Freeform 69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2" name="Freeform 70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3" name="Freeform 71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34" name="Freeform 72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  <p:grpSp>
              <p:nvGrpSpPr>
                <p:cNvPr id="14" name="Group 73"/>
                <p:cNvGrpSpPr>
                  <a:grpSpLocks/>
                </p:cNvGrpSpPr>
                <p:nvPr/>
              </p:nvGrpSpPr>
              <p:grpSpPr bwMode="auto">
                <a:xfrm rot="5628666">
                  <a:off x="2368" y="1265"/>
                  <a:ext cx="191" cy="240"/>
                  <a:chOff x="2232" y="3120"/>
                  <a:chExt cx="198" cy="180"/>
                </a:xfrm>
              </p:grpSpPr>
              <p:sp>
                <p:nvSpPr>
                  <p:cNvPr id="4121" name="Freeform 74"/>
                  <p:cNvSpPr>
                    <a:spLocks/>
                  </p:cNvSpPr>
                  <p:nvPr/>
                </p:nvSpPr>
                <p:spPr bwMode="auto">
                  <a:xfrm>
                    <a:off x="2232" y="3120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2" name="Freeform 75"/>
                  <p:cNvSpPr>
                    <a:spLocks/>
                  </p:cNvSpPr>
                  <p:nvPr/>
                </p:nvSpPr>
                <p:spPr bwMode="auto">
                  <a:xfrm>
                    <a:off x="2330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3" name="Freeform 76"/>
                  <p:cNvSpPr>
                    <a:spLocks/>
                  </p:cNvSpPr>
                  <p:nvPr/>
                </p:nvSpPr>
                <p:spPr bwMode="auto">
                  <a:xfrm>
                    <a:off x="2236" y="3168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4" name="Freeform 77"/>
                  <p:cNvSpPr>
                    <a:spLocks/>
                  </p:cNvSpPr>
                  <p:nvPr/>
                </p:nvSpPr>
                <p:spPr bwMode="auto">
                  <a:xfrm>
                    <a:off x="2274" y="3154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5" name="Freeform 78"/>
                  <p:cNvSpPr>
                    <a:spLocks/>
                  </p:cNvSpPr>
                  <p:nvPr/>
                </p:nvSpPr>
                <p:spPr bwMode="auto">
                  <a:xfrm>
                    <a:off x="2280" y="322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6" name="Freeform 79"/>
                  <p:cNvSpPr>
                    <a:spLocks/>
                  </p:cNvSpPr>
                  <p:nvPr/>
                </p:nvSpPr>
                <p:spPr bwMode="auto">
                  <a:xfrm>
                    <a:off x="2318" y="3206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  <p:sp>
                <p:nvSpPr>
                  <p:cNvPr id="4127" name="Freeform 80"/>
                  <p:cNvSpPr>
                    <a:spLocks/>
                  </p:cNvSpPr>
                  <p:nvPr/>
                </p:nvSpPr>
                <p:spPr bwMode="auto">
                  <a:xfrm>
                    <a:off x="2370" y="3252"/>
                    <a:ext cx="60" cy="48"/>
                  </a:xfrm>
                  <a:custGeom>
                    <a:avLst/>
                    <a:gdLst>
                      <a:gd name="T0" fmla="*/ 53 w 60"/>
                      <a:gd name="T1" fmla="*/ 41 h 48"/>
                      <a:gd name="T2" fmla="*/ 9 w 60"/>
                      <a:gd name="T3" fmla="*/ 0 h 48"/>
                      <a:gd name="T4" fmla="*/ 0 w 60"/>
                      <a:gd name="T5" fmla="*/ 10 h 48"/>
                      <a:gd name="T6" fmla="*/ 33 w 60"/>
                      <a:gd name="T7" fmla="*/ 46 h 48"/>
                      <a:gd name="T8" fmla="*/ 53 w 60"/>
                      <a:gd name="T9" fmla="*/ 41 h 4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0"/>
                      <a:gd name="T16" fmla="*/ 0 h 48"/>
                      <a:gd name="T17" fmla="*/ 60 w 60"/>
                      <a:gd name="T18" fmla="*/ 48 h 4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0" h="48">
                        <a:moveTo>
                          <a:pt x="53" y="41"/>
                        </a:moveTo>
                        <a:cubicBezTo>
                          <a:pt x="44" y="10"/>
                          <a:pt x="37" y="11"/>
                          <a:pt x="9" y="0"/>
                        </a:cubicBezTo>
                        <a:cubicBezTo>
                          <a:pt x="3" y="3"/>
                          <a:pt x="0" y="2"/>
                          <a:pt x="0" y="10"/>
                        </a:cubicBezTo>
                        <a:cubicBezTo>
                          <a:pt x="0" y="30"/>
                          <a:pt x="17" y="39"/>
                          <a:pt x="33" y="46"/>
                        </a:cubicBezTo>
                        <a:cubicBezTo>
                          <a:pt x="56" y="43"/>
                          <a:pt x="60" y="48"/>
                          <a:pt x="53" y="41"/>
                        </a:cubicBez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s-MX"/>
                  </a:p>
                </p:txBody>
              </p:sp>
            </p:grpSp>
          </p:grpSp>
          <p:sp>
            <p:nvSpPr>
              <p:cNvPr id="4110" name="Line 81"/>
              <p:cNvSpPr>
                <a:spLocks noChangeShapeType="1"/>
              </p:cNvSpPr>
              <p:nvPr/>
            </p:nvSpPr>
            <p:spPr bwMode="auto">
              <a:xfrm>
                <a:off x="612" y="527"/>
                <a:ext cx="181" cy="1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s-MX"/>
              </a:p>
            </p:txBody>
          </p:sp>
          <p:sp>
            <p:nvSpPr>
              <p:cNvPr id="4111" name="Line 82"/>
              <p:cNvSpPr>
                <a:spLocks noChangeShapeType="1"/>
              </p:cNvSpPr>
              <p:nvPr/>
            </p:nvSpPr>
            <p:spPr bwMode="auto">
              <a:xfrm flipV="1">
                <a:off x="612" y="1570"/>
                <a:ext cx="317" cy="3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s-MX"/>
              </a:p>
            </p:txBody>
          </p:sp>
        </p:grpSp>
        <p:sp>
          <p:nvSpPr>
            <p:cNvPr id="4106" name="Text Box 83"/>
            <p:cNvSpPr txBox="1">
              <a:spLocks noChangeArrowheads="1"/>
            </p:cNvSpPr>
            <p:nvPr/>
          </p:nvSpPr>
          <p:spPr bwMode="auto">
            <a:xfrm>
              <a:off x="2290" y="3748"/>
              <a:ext cx="1679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_tradnl" sz="2000" b="1">
                  <a:solidFill>
                    <a:schemeClr val="accent2"/>
                  </a:solidFill>
                  <a:latin typeface="Comic Sans MS" pitchFamily="66" charset="0"/>
                </a:rPr>
                <a:t>Sistema nervioso entérico=intrínseco</a:t>
              </a:r>
              <a:endParaRPr lang="es-ES" sz="2000" b="1">
                <a:solidFill>
                  <a:schemeClr val="accent2"/>
                </a:solidFill>
                <a:latin typeface="Comic Sans MS" pitchFamily="66" charset="0"/>
              </a:endParaRPr>
            </a:p>
          </p:txBody>
        </p:sp>
        <p:sp>
          <p:nvSpPr>
            <p:cNvPr id="4107" name="Line 84"/>
            <p:cNvSpPr>
              <a:spLocks noChangeShapeType="1"/>
            </p:cNvSpPr>
            <p:nvPr/>
          </p:nvSpPr>
          <p:spPr bwMode="auto">
            <a:xfrm>
              <a:off x="3606" y="3158"/>
              <a:ext cx="363" cy="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  <p:sp>
          <p:nvSpPr>
            <p:cNvPr id="4108" name="Line 85"/>
            <p:cNvSpPr>
              <a:spLocks noChangeShapeType="1"/>
            </p:cNvSpPr>
            <p:nvPr/>
          </p:nvSpPr>
          <p:spPr bwMode="auto">
            <a:xfrm flipV="1">
              <a:off x="4014" y="3884"/>
              <a:ext cx="227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s-MX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5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2" grpId="0"/>
      <p:bldP spid="235526" grpId="0"/>
      <p:bldP spid="23552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4"/>
          <p:cNvSpPr txBox="1">
            <a:spLocks noChangeArrowheads="1"/>
          </p:cNvSpPr>
          <p:nvPr/>
        </p:nvSpPr>
        <p:spPr bwMode="auto">
          <a:xfrm>
            <a:off x="2268538" y="333375"/>
            <a:ext cx="4619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2800" b="1">
                <a:solidFill>
                  <a:schemeClr val="accent2"/>
                </a:solidFill>
                <a:latin typeface="Comic Sans MS" pitchFamily="66" charset="0"/>
              </a:rPr>
              <a:t>Sistema nervioso entérico</a:t>
            </a:r>
          </a:p>
        </p:txBody>
      </p:sp>
      <p:sp>
        <p:nvSpPr>
          <p:cNvPr id="251909" name="Text Box 5"/>
          <p:cNvSpPr txBox="1">
            <a:spLocks noChangeArrowheads="1"/>
          </p:cNvSpPr>
          <p:nvPr/>
        </p:nvSpPr>
        <p:spPr bwMode="auto">
          <a:xfrm>
            <a:off x="539750" y="1246188"/>
            <a:ext cx="7848600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s-ES_tradnl">
                <a:latin typeface="Comic Sans MS" pitchFamily="66" charset="0"/>
              </a:rPr>
              <a:t> Está dentro de la propia pared del tubo digestivo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s-ES_tradnl">
                <a:latin typeface="Comic Sans MS" pitchFamily="66" charset="0"/>
              </a:rPr>
              <a:t>Tiene tantas neuronas como la médula espinal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Char char="q"/>
            </a:pPr>
            <a:r>
              <a:rPr lang="es-ES_tradnl">
                <a:latin typeface="Comic Sans MS" pitchFamily="66" charset="0"/>
              </a:rPr>
              <a:t> Es muy complejo y tiene varios tipos de neuronas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Char char="q"/>
            </a:pPr>
            <a:endParaRPr lang="es-ES_tradnl">
              <a:latin typeface="Comic Sans MS" pitchFamily="66" charset="0"/>
            </a:endParaRPr>
          </a:p>
          <a:p>
            <a:pPr marL="914400" lvl="1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AutoNum type="arabicPeriod"/>
            </a:pPr>
            <a:r>
              <a:rPr lang="es-ES_tradnl">
                <a:latin typeface="Comic Sans MS" pitchFamily="66" charset="0"/>
              </a:rPr>
              <a:t> 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</a:rPr>
              <a:t>Receptores</a:t>
            </a:r>
            <a:r>
              <a:rPr lang="es-ES_tradnl" sz="2000">
                <a:latin typeface="Comic Sans MS" pitchFamily="66" charset="0"/>
              </a:rPr>
              <a:t> (neuronas que informan)</a:t>
            </a:r>
          </a:p>
          <a:p>
            <a:pPr marL="914400" lvl="1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AutoNum type="arabicPeriod"/>
            </a:pPr>
            <a:r>
              <a:rPr lang="es-ES_tradnl" sz="2000">
                <a:latin typeface="Comic Sans MS" pitchFamily="66" charset="0"/>
              </a:rPr>
              <a:t> </a:t>
            </a:r>
            <a:r>
              <a:rPr lang="es-ES_tradnl" sz="2000">
                <a:solidFill>
                  <a:schemeClr val="accent2"/>
                </a:solidFill>
                <a:latin typeface="Comic Sans MS" pitchFamily="66" charset="0"/>
              </a:rPr>
              <a:t>Interneuronas</a:t>
            </a:r>
            <a:r>
              <a:rPr lang="es-ES_tradnl" sz="2000">
                <a:latin typeface="Comic Sans MS" pitchFamily="66" charset="0"/>
              </a:rPr>
              <a:t> (neuronas que reciben información y la procesan)</a:t>
            </a:r>
          </a:p>
          <a:p>
            <a:pPr marL="914400" lvl="1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AutoNum type="arabicPeriod"/>
            </a:pPr>
            <a:r>
              <a:rPr lang="es-ES_tradnl" sz="2000">
                <a:solidFill>
                  <a:schemeClr val="accent2"/>
                </a:solidFill>
                <a:latin typeface="Comic Sans MS" pitchFamily="66" charset="0"/>
              </a:rPr>
              <a:t>Neuronas motoras</a:t>
            </a:r>
            <a:r>
              <a:rPr lang="es-ES_tradnl" sz="2000">
                <a:latin typeface="Comic Sans MS" pitchFamily="66" charset="0"/>
              </a:rPr>
              <a:t> (neuronas que actúan sobre el músculo liso gastrointestinal)</a:t>
            </a:r>
          </a:p>
          <a:p>
            <a:pPr marL="457200" indent="-457200">
              <a:lnSpc>
                <a:spcPct val="130000"/>
              </a:lnSpc>
              <a:buClr>
                <a:srgbClr val="FF0000"/>
              </a:buClr>
              <a:buFont typeface="Wingdings" pitchFamily="2" charset="2"/>
              <a:buChar char="q"/>
            </a:pPr>
            <a:endParaRPr lang="es-ES_tradnl" sz="200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-1588" y="508000"/>
            <a:ext cx="8281988" cy="6161088"/>
            <a:chOff x="-1" y="-17"/>
            <a:chExt cx="5217" cy="3881"/>
          </a:xfrm>
        </p:grpSpPr>
        <p:pic>
          <p:nvPicPr>
            <p:cNvPr id="47108" name="Picture 4"/>
            <p:cNvPicPr>
              <a:picLocks noChangeAspect="1" noChangeArrowheads="1"/>
            </p:cNvPicPr>
            <p:nvPr/>
          </p:nvPicPr>
          <p:blipFill>
            <a:blip r:embed="rId3" cstate="print">
              <a:lum contrast="24000"/>
            </a:blip>
            <a:srcRect/>
            <a:stretch>
              <a:fillRect/>
            </a:stretch>
          </p:blipFill>
          <p:spPr bwMode="auto">
            <a:xfrm>
              <a:off x="-1" y="-17"/>
              <a:ext cx="4975" cy="36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13" y="482"/>
              <a:ext cx="5103" cy="3382"/>
              <a:chOff x="113" y="498"/>
              <a:chExt cx="5103" cy="3382"/>
            </a:xfrm>
          </p:grpSpPr>
          <p:sp>
            <p:nvSpPr>
              <p:cNvPr id="47110" name="Rectangle 6"/>
              <p:cNvSpPr>
                <a:spLocks noChangeArrowheads="1"/>
              </p:cNvSpPr>
              <p:nvPr/>
            </p:nvSpPr>
            <p:spPr bwMode="auto">
              <a:xfrm>
                <a:off x="285" y="3161"/>
                <a:ext cx="608" cy="44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47111" name="Rectangle 7"/>
              <p:cNvSpPr>
                <a:spLocks noChangeArrowheads="1"/>
              </p:cNvSpPr>
              <p:nvPr/>
            </p:nvSpPr>
            <p:spPr bwMode="auto">
              <a:xfrm>
                <a:off x="2828" y="513"/>
                <a:ext cx="1604" cy="30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47112" name="Text Box 8"/>
              <p:cNvSpPr txBox="1">
                <a:spLocks noChangeArrowheads="1"/>
              </p:cNvSpPr>
              <p:nvPr/>
            </p:nvSpPr>
            <p:spPr bwMode="auto">
              <a:xfrm>
                <a:off x="3001" y="498"/>
                <a:ext cx="2078" cy="5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2000" b="1">
                    <a:solidFill>
                      <a:schemeClr val="accent2"/>
                    </a:solidFill>
                    <a:latin typeface="Comic Sans MS" pitchFamily="66" charset="0"/>
                  </a:rPr>
                  <a:t>Mecanorreceptores</a:t>
                </a:r>
              </a:p>
              <a:p>
                <a:r>
                  <a:rPr lang="es-ES" sz="1800">
                    <a:solidFill>
                      <a:schemeClr val="accent2"/>
                    </a:solidFill>
                    <a:latin typeface="Comic Sans MS" pitchFamily="66" charset="0"/>
                  </a:rPr>
                  <a:t>(informan sobre estiramiento</a:t>
                </a:r>
              </a:p>
              <a:p>
                <a:r>
                  <a:rPr lang="es-ES" sz="1800">
                    <a:solidFill>
                      <a:schemeClr val="accent2"/>
                    </a:solidFill>
                    <a:latin typeface="Comic Sans MS" pitchFamily="66" charset="0"/>
                  </a:rPr>
                  <a:t>de la pared)</a:t>
                </a:r>
              </a:p>
            </p:txBody>
          </p:sp>
          <p:sp>
            <p:nvSpPr>
              <p:cNvPr id="47113" name="Text Box 9"/>
              <p:cNvSpPr txBox="1">
                <a:spLocks noChangeArrowheads="1"/>
              </p:cNvSpPr>
              <p:nvPr/>
            </p:nvSpPr>
            <p:spPr bwMode="auto">
              <a:xfrm>
                <a:off x="1383" y="2170"/>
                <a:ext cx="1316" cy="83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600" b="1">
                    <a:solidFill>
                      <a:srgbClr val="FF0000"/>
                    </a:solidFill>
                    <a:latin typeface="Comic Sans MS" pitchFamily="66" charset="0"/>
                  </a:rPr>
                  <a:t>Neurona motora</a:t>
                </a:r>
              </a:p>
              <a:p>
                <a:r>
                  <a:rPr lang="es-ES" sz="1600" b="1">
                    <a:solidFill>
                      <a:srgbClr val="FF0000"/>
                    </a:solidFill>
                    <a:latin typeface="Comic Sans MS" pitchFamily="66" charset="0"/>
                  </a:rPr>
                  <a:t>Excitadora</a:t>
                </a:r>
              </a:p>
              <a:p>
                <a:r>
                  <a:rPr lang="es-ES" sz="1600">
                    <a:solidFill>
                      <a:srgbClr val="FF0000"/>
                    </a:solidFill>
                    <a:latin typeface="Comic Sans MS" pitchFamily="66" charset="0"/>
                  </a:rPr>
                  <a:t>(contraen el músculo liso)</a:t>
                </a:r>
              </a:p>
              <a:p>
                <a:endParaRPr lang="es-ES" sz="1600">
                  <a:solidFill>
                    <a:srgbClr val="FF0000"/>
                  </a:solidFill>
                  <a:latin typeface="Comic Sans MS" pitchFamily="66" charset="0"/>
                </a:endParaRPr>
              </a:p>
            </p:txBody>
          </p:sp>
          <p:sp>
            <p:nvSpPr>
              <p:cNvPr id="47114" name="Text Box 10"/>
              <p:cNvSpPr txBox="1">
                <a:spLocks noChangeArrowheads="1"/>
              </p:cNvSpPr>
              <p:nvPr/>
            </p:nvSpPr>
            <p:spPr bwMode="auto">
              <a:xfrm>
                <a:off x="2971" y="2532"/>
                <a:ext cx="1497" cy="7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800" b="1">
                    <a:solidFill>
                      <a:srgbClr val="FF0000"/>
                    </a:solidFill>
                    <a:latin typeface="Comic Sans MS" pitchFamily="66" charset="0"/>
                  </a:rPr>
                  <a:t>Neuronas motoras</a:t>
                </a:r>
              </a:p>
              <a:p>
                <a:r>
                  <a:rPr lang="es-ES" sz="1800" b="1">
                    <a:solidFill>
                      <a:srgbClr val="FF0000"/>
                    </a:solidFill>
                    <a:latin typeface="Comic Sans MS" pitchFamily="66" charset="0"/>
                  </a:rPr>
                  <a:t>Inhibidoras</a:t>
                </a:r>
              </a:p>
              <a:p>
                <a:r>
                  <a:rPr lang="es-ES" sz="1600">
                    <a:solidFill>
                      <a:srgbClr val="FF0000"/>
                    </a:solidFill>
                    <a:latin typeface="Comic Sans MS" pitchFamily="66" charset="0"/>
                  </a:rPr>
                  <a:t>(relajan </a:t>
                </a:r>
              </a:p>
              <a:p>
                <a:r>
                  <a:rPr lang="es-ES" sz="1600">
                    <a:solidFill>
                      <a:srgbClr val="FF0000"/>
                    </a:solidFill>
                    <a:latin typeface="Comic Sans MS" pitchFamily="66" charset="0"/>
                  </a:rPr>
                  <a:t>el músculo liso)</a:t>
                </a:r>
              </a:p>
            </p:txBody>
          </p:sp>
          <p:sp>
            <p:nvSpPr>
              <p:cNvPr id="47115" name="Text Box 11"/>
              <p:cNvSpPr txBox="1">
                <a:spLocks noChangeArrowheads="1"/>
              </p:cNvSpPr>
              <p:nvPr/>
            </p:nvSpPr>
            <p:spPr bwMode="auto">
              <a:xfrm>
                <a:off x="1596" y="3279"/>
                <a:ext cx="2469" cy="60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2000" b="1">
                    <a:solidFill>
                      <a:schemeClr val="accent2"/>
                    </a:solidFill>
                    <a:latin typeface="Comic Sans MS" pitchFamily="66" charset="0"/>
                  </a:rPr>
                  <a:t>Quimioreceptores</a:t>
                </a:r>
              </a:p>
              <a:p>
                <a:r>
                  <a:rPr lang="es-ES" sz="1800">
                    <a:solidFill>
                      <a:schemeClr val="accent2"/>
                    </a:solidFill>
                    <a:latin typeface="Comic Sans MS" pitchFamily="66" charset="0"/>
                  </a:rPr>
                  <a:t>(informa sobre el pH y osmolaridad</a:t>
                </a:r>
              </a:p>
              <a:p>
                <a:r>
                  <a:rPr lang="es-ES" sz="1800">
                    <a:solidFill>
                      <a:schemeClr val="accent2"/>
                    </a:solidFill>
                    <a:latin typeface="Comic Sans MS" pitchFamily="66" charset="0"/>
                  </a:rPr>
                  <a:t> del contenido de la luz)</a:t>
                </a:r>
              </a:p>
            </p:txBody>
          </p:sp>
          <p:sp>
            <p:nvSpPr>
              <p:cNvPr id="47116" name="Text Box 12"/>
              <p:cNvSpPr txBox="1">
                <a:spLocks noChangeArrowheads="1"/>
              </p:cNvSpPr>
              <p:nvPr/>
            </p:nvSpPr>
            <p:spPr bwMode="auto">
              <a:xfrm>
                <a:off x="4000" y="1126"/>
                <a:ext cx="1216" cy="7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2000" b="1">
                    <a:latin typeface="Comic Sans MS" pitchFamily="66" charset="0"/>
                  </a:rPr>
                  <a:t>Interneuronas</a:t>
                </a:r>
              </a:p>
              <a:p>
                <a:r>
                  <a:rPr lang="es-ES" sz="1600">
                    <a:latin typeface="Comic Sans MS" pitchFamily="66" charset="0"/>
                  </a:rPr>
                  <a:t>(reciben información y la procesan)</a:t>
                </a:r>
              </a:p>
            </p:txBody>
          </p:sp>
          <p:sp>
            <p:nvSpPr>
              <p:cNvPr id="47117" name="Rectangle 13"/>
              <p:cNvSpPr>
                <a:spLocks noChangeArrowheads="1"/>
              </p:cNvSpPr>
              <p:nvPr/>
            </p:nvSpPr>
            <p:spPr bwMode="auto">
              <a:xfrm>
                <a:off x="3152" y="2215"/>
                <a:ext cx="772" cy="31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  <p:sp>
            <p:nvSpPr>
              <p:cNvPr id="47118" name="Rectangle 14"/>
              <p:cNvSpPr>
                <a:spLocks noChangeArrowheads="1"/>
              </p:cNvSpPr>
              <p:nvPr/>
            </p:nvSpPr>
            <p:spPr bwMode="auto">
              <a:xfrm>
                <a:off x="113" y="2568"/>
                <a:ext cx="499" cy="31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s-MX"/>
              </a:p>
            </p:txBody>
          </p:sp>
        </p:grpSp>
      </p:grpSp>
      <p:sp>
        <p:nvSpPr>
          <p:cNvPr id="47107" name="Text Box 15"/>
          <p:cNvSpPr txBox="1">
            <a:spLocks noChangeArrowheads="1"/>
          </p:cNvSpPr>
          <p:nvPr/>
        </p:nvSpPr>
        <p:spPr bwMode="auto">
          <a:xfrm>
            <a:off x="-36513" y="260350"/>
            <a:ext cx="905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>
                <a:solidFill>
                  <a:schemeClr val="accent2"/>
                </a:solidFill>
                <a:latin typeface="Comic Sans MS" pitchFamily="66" charset="0"/>
              </a:rPr>
              <a:t>Tipos de neuronas y organización del sistema nervioso entérico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3621088" y="-196850"/>
            <a:ext cx="35115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Line 3"/>
          <p:cNvSpPr>
            <a:spLocks noChangeShapeType="1"/>
          </p:cNvSpPr>
          <p:nvPr/>
        </p:nvSpPr>
        <p:spPr bwMode="auto">
          <a:xfrm flipH="1" flipV="1">
            <a:off x="3478213" y="1557338"/>
            <a:ext cx="1800225" cy="71437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/>
          </a:ln>
        </p:spPr>
        <p:txBody>
          <a:bodyPr/>
          <a:lstStyle/>
          <a:p>
            <a:endParaRPr lang="es-MX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142875" y="2771775"/>
            <a:ext cx="5408613" cy="695325"/>
            <a:chOff x="90" y="1746"/>
            <a:chExt cx="3407" cy="438"/>
          </a:xfrm>
        </p:grpSpPr>
        <p:sp>
          <p:nvSpPr>
            <p:cNvPr id="10277" name="Line 4"/>
            <p:cNvSpPr>
              <a:spLocks noChangeShapeType="1"/>
            </p:cNvSpPr>
            <p:nvPr/>
          </p:nvSpPr>
          <p:spPr bwMode="auto">
            <a:xfrm>
              <a:off x="2191" y="1888"/>
              <a:ext cx="1104" cy="2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6745" name="Text Box 9"/>
            <p:cNvSpPr txBox="1">
              <a:spLocks noChangeArrowheads="1"/>
            </p:cNvSpPr>
            <p:nvPr/>
          </p:nvSpPr>
          <p:spPr bwMode="auto">
            <a:xfrm>
              <a:off x="90" y="1746"/>
              <a:ext cx="3407" cy="291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ES" dirty="0">
                  <a:solidFill>
                    <a:schemeClr val="accent2">
                      <a:lumMod val="75000"/>
                    </a:schemeClr>
                  </a:solidFill>
                  <a:latin typeface="Comic Sans MS" pitchFamily="66" charset="0"/>
                  <a:cs typeface="+mn-cs"/>
                </a:rPr>
                <a:t>Esfínter esofágico inferior (cardias)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322388" y="3822700"/>
            <a:ext cx="3786187" cy="457200"/>
            <a:chOff x="833" y="2408"/>
            <a:chExt cx="2385" cy="288"/>
          </a:xfrm>
        </p:grpSpPr>
        <p:sp>
          <p:nvSpPr>
            <p:cNvPr id="10275" name="Line 5"/>
            <p:cNvSpPr>
              <a:spLocks noChangeShapeType="1"/>
            </p:cNvSpPr>
            <p:nvPr/>
          </p:nvSpPr>
          <p:spPr bwMode="auto">
            <a:xfrm>
              <a:off x="2145" y="2568"/>
              <a:ext cx="1073" cy="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6746" name="Text Box 10"/>
            <p:cNvSpPr txBox="1">
              <a:spLocks noChangeArrowheads="1"/>
            </p:cNvSpPr>
            <p:nvPr/>
          </p:nvSpPr>
          <p:spPr bwMode="auto">
            <a:xfrm>
              <a:off x="833" y="2408"/>
              <a:ext cx="1583" cy="288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ES" dirty="0">
                  <a:solidFill>
                    <a:schemeClr val="accent6">
                      <a:lumMod val="75000"/>
                    </a:schemeClr>
                  </a:solidFill>
                  <a:latin typeface="Comic Sans MS" pitchFamily="66" charset="0"/>
                  <a:cs typeface="+mn-cs"/>
                </a:rPr>
                <a:t>Esfínter pilórico</a:t>
              </a: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1227138" y="5278438"/>
            <a:ext cx="3546475" cy="457200"/>
            <a:chOff x="773" y="3325"/>
            <a:chExt cx="2234" cy="288"/>
          </a:xfrm>
        </p:grpSpPr>
        <p:sp>
          <p:nvSpPr>
            <p:cNvPr id="10273" name="Line 6"/>
            <p:cNvSpPr>
              <a:spLocks noChangeShapeType="1"/>
            </p:cNvSpPr>
            <p:nvPr/>
          </p:nvSpPr>
          <p:spPr bwMode="auto">
            <a:xfrm flipV="1">
              <a:off x="2145" y="3430"/>
              <a:ext cx="862" cy="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6747" name="Text Box 11"/>
            <p:cNvSpPr txBox="1">
              <a:spLocks noChangeArrowheads="1"/>
            </p:cNvSpPr>
            <p:nvPr/>
          </p:nvSpPr>
          <p:spPr bwMode="auto">
            <a:xfrm>
              <a:off x="773" y="3325"/>
              <a:ext cx="1693" cy="288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ES" dirty="0">
                  <a:solidFill>
                    <a:schemeClr val="accent2">
                      <a:lumMod val="75000"/>
                    </a:schemeClr>
                  </a:solidFill>
                  <a:latin typeface="Comic Sans MS" pitchFamily="66" charset="0"/>
                  <a:cs typeface="+mn-cs"/>
                </a:rPr>
                <a:t>Esfínter ileocecal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1085850" y="5973763"/>
            <a:ext cx="4119563" cy="830262"/>
            <a:chOff x="684" y="3763"/>
            <a:chExt cx="2595" cy="523"/>
          </a:xfrm>
        </p:grpSpPr>
        <p:sp>
          <p:nvSpPr>
            <p:cNvPr id="10271" name="Line 7"/>
            <p:cNvSpPr>
              <a:spLocks noChangeShapeType="1"/>
            </p:cNvSpPr>
            <p:nvPr/>
          </p:nvSpPr>
          <p:spPr bwMode="auto">
            <a:xfrm flipV="1">
              <a:off x="2191" y="4020"/>
              <a:ext cx="1088" cy="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MX"/>
            </a:p>
          </p:txBody>
        </p:sp>
        <p:sp>
          <p:nvSpPr>
            <p:cNvPr id="116748" name="Text Box 12"/>
            <p:cNvSpPr txBox="1">
              <a:spLocks noChangeArrowheads="1"/>
            </p:cNvSpPr>
            <p:nvPr/>
          </p:nvSpPr>
          <p:spPr bwMode="auto">
            <a:xfrm>
              <a:off x="684" y="3763"/>
              <a:ext cx="1754" cy="523"/>
            </a:xfrm>
            <a:prstGeom prst="rect">
              <a:avLst/>
            </a:prstGeom>
            <a:solidFill>
              <a:schemeClr val="bg2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ES" dirty="0">
                  <a:solidFill>
                    <a:schemeClr val="accent2">
                      <a:lumMod val="75000"/>
                    </a:schemeClr>
                  </a:solidFill>
                  <a:latin typeface="Comic Sans MS" pitchFamily="66" charset="0"/>
                  <a:cs typeface="+mn-cs"/>
                </a:rPr>
                <a:t>Esfínter anal:</a:t>
              </a:r>
            </a:p>
            <a:p>
              <a:pPr>
                <a:defRPr/>
              </a:pPr>
              <a:r>
                <a:rPr lang="es-ES" dirty="0">
                  <a:solidFill>
                    <a:schemeClr val="accent2">
                      <a:lumMod val="75000"/>
                    </a:schemeClr>
                  </a:solidFill>
                  <a:latin typeface="Comic Sans MS" pitchFamily="66" charset="0"/>
                  <a:cs typeface="+mn-cs"/>
                </a:rPr>
                <a:t> interno y externo</a:t>
              </a:r>
            </a:p>
          </p:txBody>
        </p:sp>
      </p:grpSp>
      <p:sp>
        <p:nvSpPr>
          <p:cNvPr id="10248" name="Text Box 13"/>
          <p:cNvSpPr txBox="1">
            <a:spLocks noChangeArrowheads="1"/>
          </p:cNvSpPr>
          <p:nvPr/>
        </p:nvSpPr>
        <p:spPr bwMode="auto">
          <a:xfrm>
            <a:off x="5940425" y="1557338"/>
            <a:ext cx="1316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Esófago</a:t>
            </a:r>
          </a:p>
        </p:txBody>
      </p:sp>
      <p:sp>
        <p:nvSpPr>
          <p:cNvPr id="10249" name="Text Box 14"/>
          <p:cNvSpPr txBox="1">
            <a:spLocks noChangeArrowheads="1"/>
          </p:cNvSpPr>
          <p:nvPr/>
        </p:nvSpPr>
        <p:spPr bwMode="auto">
          <a:xfrm>
            <a:off x="6804025" y="1989138"/>
            <a:ext cx="1539875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Estómago</a:t>
            </a:r>
          </a:p>
        </p:txBody>
      </p:sp>
      <p:sp>
        <p:nvSpPr>
          <p:cNvPr id="10250" name="Line 15"/>
          <p:cNvSpPr>
            <a:spLocks noChangeShapeType="1"/>
          </p:cNvSpPr>
          <p:nvPr/>
        </p:nvSpPr>
        <p:spPr bwMode="auto">
          <a:xfrm flipH="1">
            <a:off x="5364163" y="1916113"/>
            <a:ext cx="10080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s-MX"/>
          </a:p>
        </p:txBody>
      </p:sp>
      <p:sp>
        <p:nvSpPr>
          <p:cNvPr id="10251" name="Text Box 16"/>
          <p:cNvSpPr txBox="1">
            <a:spLocks noChangeArrowheads="1"/>
          </p:cNvSpPr>
          <p:nvPr/>
        </p:nvSpPr>
        <p:spPr bwMode="auto">
          <a:xfrm>
            <a:off x="6994525" y="3141663"/>
            <a:ext cx="1517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Intestino</a:t>
            </a:r>
          </a:p>
          <a:p>
            <a:r>
              <a:rPr lang="es-ES">
                <a:latin typeface="Comic Sans MS" pitchFamily="66" charset="0"/>
              </a:rPr>
              <a:t>Delgado</a:t>
            </a:r>
          </a:p>
        </p:txBody>
      </p:sp>
      <p:sp>
        <p:nvSpPr>
          <p:cNvPr id="10252" name="Text Box 17"/>
          <p:cNvSpPr txBox="1">
            <a:spLocks noChangeArrowheads="1"/>
          </p:cNvSpPr>
          <p:nvPr/>
        </p:nvSpPr>
        <p:spPr bwMode="auto">
          <a:xfrm>
            <a:off x="7019925" y="5013325"/>
            <a:ext cx="15176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Intestino</a:t>
            </a:r>
          </a:p>
          <a:p>
            <a:r>
              <a:rPr lang="es-ES">
                <a:latin typeface="Comic Sans MS" pitchFamily="66" charset="0"/>
              </a:rPr>
              <a:t>grueso</a:t>
            </a:r>
          </a:p>
        </p:txBody>
      </p:sp>
      <p:sp>
        <p:nvSpPr>
          <p:cNvPr id="10253" name="Text Box 18"/>
          <p:cNvSpPr txBox="1">
            <a:spLocks noChangeArrowheads="1"/>
          </p:cNvSpPr>
          <p:nvPr/>
        </p:nvSpPr>
        <p:spPr bwMode="auto">
          <a:xfrm>
            <a:off x="6300788" y="234950"/>
            <a:ext cx="849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Boca</a:t>
            </a:r>
          </a:p>
        </p:txBody>
      </p:sp>
      <p:sp>
        <p:nvSpPr>
          <p:cNvPr id="10254" name="Line 19"/>
          <p:cNvSpPr>
            <a:spLocks noChangeShapeType="1"/>
          </p:cNvSpPr>
          <p:nvPr/>
        </p:nvSpPr>
        <p:spPr bwMode="auto">
          <a:xfrm flipH="1">
            <a:off x="4787900" y="476250"/>
            <a:ext cx="1584325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s-MX"/>
          </a:p>
        </p:txBody>
      </p:sp>
      <p:sp>
        <p:nvSpPr>
          <p:cNvPr id="10255" name="Text Box 20"/>
          <p:cNvSpPr txBox="1">
            <a:spLocks noChangeArrowheads="1"/>
          </p:cNvSpPr>
          <p:nvPr/>
        </p:nvSpPr>
        <p:spPr bwMode="auto">
          <a:xfrm>
            <a:off x="7226300" y="6400800"/>
            <a:ext cx="72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Ano</a:t>
            </a:r>
          </a:p>
        </p:txBody>
      </p:sp>
      <p:sp>
        <p:nvSpPr>
          <p:cNvPr id="10256" name="Line 21"/>
          <p:cNvSpPr>
            <a:spLocks noChangeShapeType="1"/>
          </p:cNvSpPr>
          <p:nvPr/>
        </p:nvSpPr>
        <p:spPr bwMode="auto">
          <a:xfrm>
            <a:off x="5364163" y="6453188"/>
            <a:ext cx="1944687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s-MX"/>
          </a:p>
        </p:txBody>
      </p:sp>
      <p:sp>
        <p:nvSpPr>
          <p:cNvPr id="10257" name="Text Box 22"/>
          <p:cNvSpPr txBox="1">
            <a:spLocks noChangeArrowheads="1"/>
          </p:cNvSpPr>
          <p:nvPr/>
        </p:nvSpPr>
        <p:spPr bwMode="auto">
          <a:xfrm>
            <a:off x="6011863" y="692150"/>
            <a:ext cx="1246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Faringe</a:t>
            </a:r>
          </a:p>
        </p:txBody>
      </p:sp>
      <p:sp>
        <p:nvSpPr>
          <p:cNvPr id="10258" name="Line 23"/>
          <p:cNvSpPr>
            <a:spLocks noChangeShapeType="1"/>
          </p:cNvSpPr>
          <p:nvPr/>
        </p:nvSpPr>
        <p:spPr bwMode="auto">
          <a:xfrm flipH="1">
            <a:off x="5364163" y="1052513"/>
            <a:ext cx="8636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s-MX"/>
          </a:p>
        </p:txBody>
      </p:sp>
      <p:sp>
        <p:nvSpPr>
          <p:cNvPr id="116766" name="Text Box 30"/>
          <p:cNvSpPr txBox="1">
            <a:spLocks noChangeArrowheads="1"/>
          </p:cNvSpPr>
          <p:nvPr/>
        </p:nvSpPr>
        <p:spPr bwMode="auto">
          <a:xfrm>
            <a:off x="714375" y="785813"/>
            <a:ext cx="3208338" cy="519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2800" b="1" dirty="0">
                <a:solidFill>
                  <a:schemeClr val="accent2"/>
                </a:solidFill>
                <a:latin typeface="Comic Sans MS" pitchFamily="66" charset="0"/>
                <a:cs typeface="+mn-cs"/>
              </a:rPr>
              <a:t>Aparato digestivo</a:t>
            </a:r>
          </a:p>
        </p:txBody>
      </p: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4860925" y="1125538"/>
            <a:ext cx="3482975" cy="3681412"/>
            <a:chOff x="3062" y="709"/>
            <a:chExt cx="2194" cy="2319"/>
          </a:xfrm>
        </p:grpSpPr>
        <p:sp>
          <p:nvSpPr>
            <p:cNvPr id="10265" name="Text Box 31"/>
            <p:cNvSpPr txBox="1">
              <a:spLocks noChangeArrowheads="1"/>
            </p:cNvSpPr>
            <p:nvPr/>
          </p:nvSpPr>
          <p:spPr bwMode="auto">
            <a:xfrm>
              <a:off x="4014" y="709"/>
              <a:ext cx="1223" cy="23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>
                  <a:solidFill>
                    <a:srgbClr val="020119"/>
                  </a:solidFill>
                </a:rPr>
                <a:t>Glándulas salivales</a:t>
              </a:r>
            </a:p>
          </p:txBody>
        </p:sp>
        <p:sp>
          <p:nvSpPr>
            <p:cNvPr id="10266" name="Line 32"/>
            <p:cNvSpPr>
              <a:spLocks noChangeShapeType="1"/>
            </p:cNvSpPr>
            <p:nvPr/>
          </p:nvSpPr>
          <p:spPr bwMode="auto">
            <a:xfrm>
              <a:off x="3107" y="890"/>
              <a:ext cx="952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s-MX"/>
            </a:p>
          </p:txBody>
        </p:sp>
        <p:sp>
          <p:nvSpPr>
            <p:cNvPr id="10267" name="Text Box 33"/>
            <p:cNvSpPr txBox="1">
              <a:spLocks noChangeArrowheads="1"/>
            </p:cNvSpPr>
            <p:nvPr/>
          </p:nvSpPr>
          <p:spPr bwMode="auto">
            <a:xfrm>
              <a:off x="4328" y="2478"/>
              <a:ext cx="928" cy="23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>
                  <a:solidFill>
                    <a:srgbClr val="020119"/>
                  </a:solidFill>
                </a:rPr>
                <a:t>Vesícula Biliar</a:t>
              </a:r>
            </a:p>
          </p:txBody>
        </p:sp>
        <p:sp>
          <p:nvSpPr>
            <p:cNvPr id="10268" name="Line 34"/>
            <p:cNvSpPr>
              <a:spLocks noChangeShapeType="1"/>
            </p:cNvSpPr>
            <p:nvPr/>
          </p:nvSpPr>
          <p:spPr bwMode="auto">
            <a:xfrm>
              <a:off x="3062" y="2522"/>
              <a:ext cx="1179" cy="137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s-MX"/>
            </a:p>
          </p:txBody>
        </p:sp>
        <p:sp>
          <p:nvSpPr>
            <p:cNvPr id="10269" name="Text Box 35"/>
            <p:cNvSpPr txBox="1">
              <a:spLocks noChangeArrowheads="1"/>
            </p:cNvSpPr>
            <p:nvPr/>
          </p:nvSpPr>
          <p:spPr bwMode="auto">
            <a:xfrm>
              <a:off x="4150" y="2795"/>
              <a:ext cx="643" cy="233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">
                  <a:solidFill>
                    <a:srgbClr val="020119"/>
                  </a:solidFill>
                </a:rPr>
                <a:t>Páncreas</a:t>
              </a:r>
            </a:p>
          </p:txBody>
        </p:sp>
        <p:sp>
          <p:nvSpPr>
            <p:cNvPr id="10270" name="Line 36"/>
            <p:cNvSpPr>
              <a:spLocks noChangeShapeType="1"/>
            </p:cNvSpPr>
            <p:nvPr/>
          </p:nvSpPr>
          <p:spPr bwMode="auto">
            <a:xfrm>
              <a:off x="3243" y="2795"/>
              <a:ext cx="960" cy="136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s-MX"/>
            </a:p>
          </p:txBody>
        </p:sp>
      </p:grpSp>
      <p:sp>
        <p:nvSpPr>
          <p:cNvPr id="10261" name="Text Box 37"/>
          <p:cNvSpPr txBox="1">
            <a:spLocks noChangeArrowheads="1"/>
          </p:cNvSpPr>
          <p:nvPr/>
        </p:nvSpPr>
        <p:spPr bwMode="auto">
          <a:xfrm>
            <a:off x="7124700" y="2570163"/>
            <a:ext cx="1160463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>
                <a:latin typeface="Comic Sans MS" pitchFamily="66" charset="0"/>
              </a:rPr>
              <a:t>Hígado</a:t>
            </a:r>
          </a:p>
        </p:txBody>
      </p:sp>
      <p:sp>
        <p:nvSpPr>
          <p:cNvPr id="10262" name="Line 38"/>
          <p:cNvSpPr>
            <a:spLocks noChangeShapeType="1"/>
          </p:cNvSpPr>
          <p:nvPr/>
        </p:nvSpPr>
        <p:spPr bwMode="auto">
          <a:xfrm flipV="1">
            <a:off x="5003800" y="2852738"/>
            <a:ext cx="22320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s-MX"/>
          </a:p>
        </p:txBody>
      </p:sp>
      <p:cxnSp>
        <p:nvCxnSpPr>
          <p:cNvPr id="40" name="39 Conector recto de flecha"/>
          <p:cNvCxnSpPr/>
          <p:nvPr/>
        </p:nvCxnSpPr>
        <p:spPr>
          <a:xfrm flipV="1">
            <a:off x="3714750" y="4500563"/>
            <a:ext cx="1071563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4" name="40 CuadroTexto"/>
          <p:cNvSpPr txBox="1">
            <a:spLocks noChangeArrowheads="1"/>
          </p:cNvSpPr>
          <p:nvPr/>
        </p:nvSpPr>
        <p:spPr bwMode="auto">
          <a:xfrm>
            <a:off x="1928813" y="4429125"/>
            <a:ext cx="1714500" cy="3698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DUODENO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00063" y="357188"/>
          <a:ext cx="3786185" cy="1285862"/>
        </p:xfrm>
        <a:graphic>
          <a:graphicData uri="http://schemas.openxmlformats.org/drawingml/2006/table">
            <a:tbl>
              <a:tblPr/>
              <a:tblGrid>
                <a:gridCol w="3786185"/>
              </a:tblGrid>
              <a:tr h="1285862">
                <a:tc>
                  <a:txBody>
                    <a:bodyPr/>
                    <a:lstStyle/>
                    <a:p>
                      <a:r>
                        <a:rPr lang="es-MX" sz="2400" dirty="0" smtClean="0">
                          <a:latin typeface="Constantia" pitchFamily="18" charset="0"/>
                        </a:rPr>
                        <a:t>TRACTO GASTROINTESTINAL</a:t>
                      </a:r>
                      <a:endParaRPr lang="es-MX" sz="2400" dirty="0">
                        <a:latin typeface="Constantia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643063"/>
            <a:ext cx="1285875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642938" y="3643313"/>
            <a:ext cx="928687" cy="338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BOCA</a:t>
            </a:r>
          </a:p>
        </p:txBody>
      </p:sp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63" y="1714500"/>
            <a:ext cx="1271587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857375" y="3429000"/>
            <a:ext cx="1143000" cy="3381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FARINGE</a:t>
            </a:r>
          </a:p>
        </p:txBody>
      </p:sp>
      <p:pic>
        <p:nvPicPr>
          <p:cNvPr id="112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1857375"/>
            <a:ext cx="6667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CuadroTexto"/>
          <p:cNvSpPr txBox="1"/>
          <p:nvPr/>
        </p:nvSpPr>
        <p:spPr>
          <a:xfrm>
            <a:off x="3143250" y="3214688"/>
            <a:ext cx="1214438" cy="33813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ESOFAGO</a:t>
            </a:r>
          </a:p>
        </p:txBody>
      </p:sp>
      <p:pic>
        <p:nvPicPr>
          <p:cNvPr id="1127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4286250"/>
            <a:ext cx="1214437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1 CuadroTexto"/>
          <p:cNvSpPr txBox="1"/>
          <p:nvPr/>
        </p:nvSpPr>
        <p:spPr>
          <a:xfrm>
            <a:off x="214313" y="5715000"/>
            <a:ext cx="1357312" cy="33813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ESTOMAGO</a:t>
            </a:r>
          </a:p>
        </p:txBody>
      </p:sp>
      <p:pic>
        <p:nvPicPr>
          <p:cNvPr id="1128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38" y="4000500"/>
            <a:ext cx="1301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3 CuadroTexto"/>
          <p:cNvSpPr txBox="1"/>
          <p:nvPr/>
        </p:nvSpPr>
        <p:spPr>
          <a:xfrm>
            <a:off x="1643063" y="5429250"/>
            <a:ext cx="1428750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INTESTINO DELGADO</a:t>
            </a:r>
          </a:p>
        </p:txBody>
      </p:sp>
      <p:pic>
        <p:nvPicPr>
          <p:cNvPr id="11282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50" y="3786188"/>
            <a:ext cx="1357313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16 CuadroTexto"/>
          <p:cNvSpPr txBox="1"/>
          <p:nvPr/>
        </p:nvSpPr>
        <p:spPr>
          <a:xfrm>
            <a:off x="3286125" y="4857750"/>
            <a:ext cx="1357313" cy="584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s-MX" sz="1600" dirty="0">
                <a:latin typeface="Constantia" pitchFamily="18" charset="0"/>
                <a:cs typeface="+mn-cs"/>
              </a:rPr>
              <a:t>INTESTINO GRUESO</a:t>
            </a:r>
          </a:p>
        </p:txBody>
      </p:sp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4857750" y="285750"/>
          <a:ext cx="3845963" cy="1188720"/>
        </p:xfrm>
        <a:graphic>
          <a:graphicData uri="http://schemas.openxmlformats.org/drawingml/2006/table">
            <a:tbl>
              <a:tblPr/>
              <a:tblGrid>
                <a:gridCol w="3845963"/>
              </a:tblGrid>
              <a:tr h="973701">
                <a:tc>
                  <a:txBody>
                    <a:bodyPr/>
                    <a:lstStyle/>
                    <a:p>
                      <a:r>
                        <a:rPr lang="es-MX" sz="2400" dirty="0" smtClean="0">
                          <a:latin typeface="Constantia" pitchFamily="18" charset="0"/>
                        </a:rPr>
                        <a:t>ESTRUCTURAS ACCESORIAS O GLANDULAS ANEXAS</a:t>
                      </a:r>
                      <a:endParaRPr lang="es-MX" sz="2400" dirty="0">
                        <a:latin typeface="Constantia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129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88" y="1714500"/>
            <a:ext cx="109855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00" y="1785938"/>
            <a:ext cx="714375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2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9500" y="1857375"/>
            <a:ext cx="12858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357813" y="3643313"/>
            <a:ext cx="130175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4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29500" y="3786188"/>
            <a:ext cx="1071563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5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72063" y="5357813"/>
            <a:ext cx="23431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6" name="27 CuadroTexto"/>
          <p:cNvSpPr txBox="1">
            <a:spLocks noChangeArrowheads="1"/>
          </p:cNvSpPr>
          <p:nvPr/>
        </p:nvSpPr>
        <p:spPr bwMode="auto">
          <a:xfrm>
            <a:off x="4857750" y="3143250"/>
            <a:ext cx="1285875" cy="3381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DIENTES</a:t>
            </a:r>
          </a:p>
        </p:txBody>
      </p:sp>
      <p:sp>
        <p:nvSpPr>
          <p:cNvPr id="11297" name="28 CuadroTexto"/>
          <p:cNvSpPr txBox="1">
            <a:spLocks noChangeArrowheads="1"/>
          </p:cNvSpPr>
          <p:nvPr/>
        </p:nvSpPr>
        <p:spPr bwMode="auto">
          <a:xfrm>
            <a:off x="6286500" y="3214688"/>
            <a:ext cx="1071563" cy="33813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LENGUA</a:t>
            </a:r>
          </a:p>
        </p:txBody>
      </p:sp>
      <p:sp>
        <p:nvSpPr>
          <p:cNvPr id="11298" name="29 CuadroTexto"/>
          <p:cNvSpPr txBox="1">
            <a:spLocks noChangeArrowheads="1"/>
          </p:cNvSpPr>
          <p:nvPr/>
        </p:nvSpPr>
        <p:spPr bwMode="auto">
          <a:xfrm>
            <a:off x="7429500" y="3071813"/>
            <a:ext cx="1500188" cy="584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GLANDULAS SALIVALES</a:t>
            </a:r>
          </a:p>
        </p:txBody>
      </p:sp>
      <p:sp>
        <p:nvSpPr>
          <p:cNvPr id="11299" name="30 CuadroTexto"/>
          <p:cNvSpPr txBox="1">
            <a:spLocks noChangeArrowheads="1"/>
          </p:cNvSpPr>
          <p:nvPr/>
        </p:nvSpPr>
        <p:spPr bwMode="auto">
          <a:xfrm>
            <a:off x="5429250" y="4929188"/>
            <a:ext cx="1214438" cy="338137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HIGADO</a:t>
            </a:r>
          </a:p>
        </p:txBody>
      </p:sp>
      <p:sp>
        <p:nvSpPr>
          <p:cNvPr id="11300" name="31 CuadroTexto"/>
          <p:cNvSpPr txBox="1">
            <a:spLocks noChangeArrowheads="1"/>
          </p:cNvSpPr>
          <p:nvPr/>
        </p:nvSpPr>
        <p:spPr bwMode="auto">
          <a:xfrm>
            <a:off x="7572375" y="5286375"/>
            <a:ext cx="1214438" cy="58420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VESICULA BILIAR</a:t>
            </a:r>
          </a:p>
        </p:txBody>
      </p:sp>
      <p:sp>
        <p:nvSpPr>
          <p:cNvPr id="11301" name="32 CuadroTexto"/>
          <p:cNvSpPr txBox="1">
            <a:spLocks noChangeArrowheads="1"/>
          </p:cNvSpPr>
          <p:nvPr/>
        </p:nvSpPr>
        <p:spPr bwMode="auto">
          <a:xfrm>
            <a:off x="6072188" y="6143625"/>
            <a:ext cx="1928812" cy="33813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>
                <a:latin typeface="Constantia" pitchFamily="18" charset="0"/>
              </a:rPr>
              <a:t>PANCREAS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857250"/>
            <a:ext cx="7589837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643188"/>
            <a:ext cx="75723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4500563"/>
            <a:ext cx="7572375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Bouche_int_3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6741" r="10664" b="3934"/>
          <a:stretch>
            <a:fillRect/>
          </a:stretch>
        </p:blipFill>
        <p:spPr>
          <a:xfrm>
            <a:off x="0" y="928688"/>
            <a:ext cx="2859088" cy="403860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4 Conector recto de flecha"/>
          <p:cNvCxnSpPr/>
          <p:nvPr/>
        </p:nvCxnSpPr>
        <p:spPr>
          <a:xfrm rot="10800000">
            <a:off x="1643063" y="1214438"/>
            <a:ext cx="1071562" cy="1587"/>
          </a:xfrm>
          <a:prstGeom prst="straightConnector1">
            <a:avLst/>
          </a:prstGeom>
          <a:ln>
            <a:solidFill>
              <a:srgbClr val="0099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Redondear rectángulo de esquina del mismo lado"/>
          <p:cNvSpPr/>
          <p:nvPr/>
        </p:nvSpPr>
        <p:spPr>
          <a:xfrm>
            <a:off x="2714612" y="1000108"/>
            <a:ext cx="1214446" cy="357190"/>
          </a:xfrm>
          <a:prstGeom prst="round2Same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DIENTES</a:t>
            </a:r>
            <a:endParaRPr lang="es-MX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857500" y="1500188"/>
            <a:ext cx="1836738" cy="46355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r>
              <a:rPr lang="fr-CA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Paladar duro</a:t>
            </a:r>
            <a:endParaRPr lang="en-CA" b="1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cxnSp>
        <p:nvCxnSpPr>
          <p:cNvPr id="9" name="8 Conector recto de flecha"/>
          <p:cNvCxnSpPr/>
          <p:nvPr/>
        </p:nvCxnSpPr>
        <p:spPr>
          <a:xfrm rot="10800000" flipV="1">
            <a:off x="1500188" y="1785938"/>
            <a:ext cx="1357312" cy="71437"/>
          </a:xfrm>
          <a:prstGeom prst="straightConnector1">
            <a:avLst/>
          </a:prstGeom>
          <a:ln>
            <a:solidFill>
              <a:srgbClr val="0099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Line 11"/>
          <p:cNvSpPr>
            <a:spLocks noChangeShapeType="1"/>
          </p:cNvSpPr>
          <p:nvPr/>
        </p:nvSpPr>
        <p:spPr bwMode="auto">
          <a:xfrm flipH="1" flipV="1">
            <a:off x="1143000" y="2357438"/>
            <a:ext cx="1785938" cy="71437"/>
          </a:xfrm>
          <a:prstGeom prst="line">
            <a:avLst/>
          </a:prstGeom>
          <a:ln>
            <a:solidFill>
              <a:srgbClr val="009999"/>
            </a:solidFill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0000" tIns="46800" rIns="90000" bIns="46800"/>
          <a:lstStyle/>
          <a:p>
            <a:pPr>
              <a:defRPr/>
            </a:pPr>
            <a:endParaRPr lang="es-MX" dirty="0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2786063" y="2143125"/>
            <a:ext cx="2468562" cy="46355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r>
              <a:rPr lang="fr-CA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glandula palatina</a:t>
            </a:r>
            <a:endParaRPr lang="en-CA" b="1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643188" y="3214688"/>
            <a:ext cx="2786062" cy="463550"/>
          </a:xfrm>
          <a:prstGeom prst="rect">
            <a:avLst/>
          </a:prstGeom>
          <a:noFill/>
          <a:ln w="12700">
            <a:noFill/>
            <a:prstDash val="lgDash"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defRPr/>
            </a:pPr>
            <a:r>
              <a:rPr lang="fr-CA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Úvula (campanilla)</a:t>
            </a:r>
            <a:endParaRPr lang="en-CA" b="1" i="1" dirty="0"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</p:txBody>
      </p:sp>
      <p:cxnSp>
        <p:nvCxnSpPr>
          <p:cNvPr id="19" name="18 Conector recto de flecha"/>
          <p:cNvCxnSpPr/>
          <p:nvPr/>
        </p:nvCxnSpPr>
        <p:spPr>
          <a:xfrm rot="10800000">
            <a:off x="1643063" y="3214688"/>
            <a:ext cx="1500187" cy="142875"/>
          </a:xfrm>
          <a:prstGeom prst="straightConnector1">
            <a:avLst/>
          </a:prstGeom>
          <a:ln>
            <a:solidFill>
              <a:srgbClr val="0099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Rectángulo"/>
          <p:cNvSpPr/>
          <p:nvPr/>
        </p:nvSpPr>
        <p:spPr>
          <a:xfrm>
            <a:off x="3071802" y="2571744"/>
            <a:ext cx="2214578" cy="64294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Paladar blando</a:t>
            </a:r>
          </a:p>
        </p:txBody>
      </p:sp>
      <p:cxnSp>
        <p:nvCxnSpPr>
          <p:cNvPr id="24" name="23 Conector recto de flecha"/>
          <p:cNvCxnSpPr>
            <a:stCxn id="22" idx="1"/>
          </p:cNvCxnSpPr>
          <p:nvPr/>
        </p:nvCxnSpPr>
        <p:spPr>
          <a:xfrm rot="10800000">
            <a:off x="1571625" y="2857500"/>
            <a:ext cx="1500188" cy="34925"/>
          </a:xfrm>
          <a:prstGeom prst="straightConnector1">
            <a:avLst/>
          </a:prstGeom>
          <a:ln>
            <a:solidFill>
              <a:srgbClr val="0099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24 Rectángulo"/>
          <p:cNvSpPr/>
          <p:nvPr/>
        </p:nvSpPr>
        <p:spPr>
          <a:xfrm>
            <a:off x="2857488" y="3857628"/>
            <a:ext cx="1357313" cy="428625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MX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AMIGDALA</a:t>
            </a:r>
          </a:p>
        </p:txBody>
      </p:sp>
      <p:cxnSp>
        <p:nvCxnSpPr>
          <p:cNvPr id="27" name="26 Conector recto de flecha"/>
          <p:cNvCxnSpPr>
            <a:stCxn id="25" idx="1"/>
          </p:cNvCxnSpPr>
          <p:nvPr/>
        </p:nvCxnSpPr>
        <p:spPr>
          <a:xfrm rot="10800000">
            <a:off x="928688" y="3143250"/>
            <a:ext cx="1928812" cy="928688"/>
          </a:xfrm>
          <a:prstGeom prst="straightConnector1">
            <a:avLst/>
          </a:prstGeom>
          <a:ln>
            <a:solidFill>
              <a:srgbClr val="009999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27 Rectángulo"/>
          <p:cNvSpPr/>
          <p:nvPr/>
        </p:nvSpPr>
        <p:spPr>
          <a:xfrm>
            <a:off x="4071934" y="214290"/>
            <a:ext cx="4786346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s-MX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BOCA  (cavidad bucal)</a:t>
            </a:r>
          </a:p>
        </p:txBody>
      </p:sp>
      <p:sp>
        <p:nvSpPr>
          <p:cNvPr id="30" name="29 Rectángulo redondeado"/>
          <p:cNvSpPr/>
          <p:nvPr/>
        </p:nvSpPr>
        <p:spPr>
          <a:xfrm>
            <a:off x="5072066" y="3071810"/>
            <a:ext cx="3857620" cy="3500462"/>
          </a:xfrm>
          <a:prstGeom prst="roundRect">
            <a:avLst/>
          </a:prstGeom>
          <a:effectLst/>
          <a:scene3d>
            <a:camera prst="perspectiveBelow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s-ES" sz="1600" b="1" dirty="0">
                <a:latin typeface="Arial" pitchFamily="34" charset="0"/>
                <a:cs typeface="Arial" pitchFamily="34" charset="0"/>
              </a:rPr>
              <a:t> </a:t>
            </a:r>
            <a:r>
              <a:rPr lang="es-ES" sz="2000" b="1" dirty="0">
                <a:latin typeface="Constantia" pitchFamily="18" charset="0"/>
                <a:cs typeface="Arial" pitchFamily="34" charset="0"/>
              </a:rPr>
              <a:t>Está formada por  </a:t>
            </a:r>
            <a:r>
              <a:rPr lang="es-ES" sz="2000" dirty="0">
                <a:latin typeface="Constantia" pitchFamily="18" charset="0"/>
                <a:cs typeface="Arial" pitchFamily="34" charset="0"/>
              </a:rPr>
              <a:t>las mejillas .Paladares duro y blando (techo de la boca), Lengua y músculos que forman el (suelo de la boca) y Los labios.</a:t>
            </a:r>
            <a:endParaRPr lang="es-MX" sz="2000" dirty="0">
              <a:latin typeface="Constantia" pitchFamily="18" charset="0"/>
              <a:cs typeface="Arial" pitchFamily="34" charset="0"/>
            </a:endParaRPr>
          </a:p>
          <a:p>
            <a:pPr>
              <a:defRPr/>
            </a:pPr>
            <a:r>
              <a:rPr lang="es-MX" sz="2000" dirty="0">
                <a:latin typeface="Constantia" pitchFamily="18" charset="0"/>
                <a:cs typeface="Arial" pitchFamily="34" charset="0"/>
              </a:rPr>
              <a:t>Representa el principio de la vía digestiva. </a:t>
            </a:r>
          </a:p>
          <a:p>
            <a:pPr algn="ctr">
              <a:defRPr/>
            </a:pPr>
            <a:r>
              <a:rPr lang="es-MX" sz="2000" dirty="0">
                <a:latin typeface="Constantia" pitchFamily="18" charset="0"/>
              </a:rPr>
              <a:t>Empieza la digestión. </a:t>
            </a:r>
          </a:p>
        </p:txBody>
      </p:sp>
      <p:cxnSp>
        <p:nvCxnSpPr>
          <p:cNvPr id="29" name="28 Conector recto de flecha"/>
          <p:cNvCxnSpPr>
            <a:stCxn id="25" idx="1"/>
          </p:cNvCxnSpPr>
          <p:nvPr/>
        </p:nvCxnSpPr>
        <p:spPr>
          <a:xfrm rot="10800000">
            <a:off x="2357438" y="3429000"/>
            <a:ext cx="500062" cy="64293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000125"/>
            <a:ext cx="3806825" cy="3429000"/>
          </a:xfrm>
          <a:prstGeom prst="rect">
            <a:avLst/>
          </a:prstGeom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339" name="54 Rectángulo"/>
          <p:cNvSpPr>
            <a:spLocks noChangeArrowheads="1"/>
          </p:cNvSpPr>
          <p:nvPr/>
        </p:nvSpPr>
        <p:spPr bwMode="auto">
          <a:xfrm>
            <a:off x="4143375" y="857250"/>
            <a:ext cx="4572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Las </a:t>
            </a:r>
            <a:r>
              <a:rPr lang="es-MX" b="1"/>
              <a:t>glándulas salivales producen</a:t>
            </a:r>
          </a:p>
          <a:p>
            <a:r>
              <a:rPr lang="es-MX"/>
              <a:t>la saliva, una secreción acuosa,</a:t>
            </a:r>
          </a:p>
          <a:p>
            <a:r>
              <a:rPr lang="es-MX"/>
              <a:t>ligeramente alcalina, que contiene</a:t>
            </a:r>
          </a:p>
          <a:p>
            <a:r>
              <a:rPr lang="es-MX"/>
              <a:t>moco y lubrica el alimento.</a:t>
            </a:r>
          </a:p>
        </p:txBody>
      </p:sp>
      <p:sp>
        <p:nvSpPr>
          <p:cNvPr id="14340" name="55 Rectángulo"/>
          <p:cNvSpPr>
            <a:spLocks noChangeArrowheads="1"/>
          </p:cNvSpPr>
          <p:nvPr/>
        </p:nvSpPr>
        <p:spPr bwMode="auto">
          <a:xfrm>
            <a:off x="4286250" y="2500313"/>
            <a:ext cx="45720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La saliva lubrica los alimentos y comienza la digestión química de los hidratos de carbono.</a:t>
            </a:r>
          </a:p>
          <a:p>
            <a:r>
              <a:rPr lang="es-MX"/>
              <a:t>La saliva también contiene una enzima digestiva, la amilasa salival, que comienza la digestión del almidón.</a:t>
            </a:r>
          </a:p>
        </p:txBody>
      </p:sp>
      <p:pic>
        <p:nvPicPr>
          <p:cNvPr id="14341" name="4 Imagen" descr="Imagen106"/>
          <p:cNvPicPr>
            <a:picLocks noChangeAspect="1" noChangeArrowheads="1"/>
          </p:cNvPicPr>
          <p:nvPr/>
        </p:nvPicPr>
        <p:blipFill>
          <a:blip r:embed="rId4" cstate="print">
            <a:lum bright="-20000"/>
          </a:blip>
          <a:srcRect/>
          <a:stretch>
            <a:fillRect/>
          </a:stretch>
        </p:blipFill>
        <p:spPr bwMode="auto">
          <a:xfrm>
            <a:off x="1071563" y="5072063"/>
            <a:ext cx="1414462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342" name="Line 5"/>
          <p:cNvSpPr>
            <a:spLocks noChangeShapeType="1"/>
          </p:cNvSpPr>
          <p:nvPr/>
        </p:nvSpPr>
        <p:spPr bwMode="auto">
          <a:xfrm flipV="1">
            <a:off x="1000125" y="5715000"/>
            <a:ext cx="500063" cy="285750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0" y="5643563"/>
            <a:ext cx="1071563" cy="528637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400">
                <a:latin typeface="Calibri" pitchFamily="34" charset="0"/>
              </a:rPr>
              <a:t>GLÁNDULA PARÓTIDA</a:t>
            </a:r>
            <a:endParaRPr lang="es-MX" sz="1400"/>
          </a:p>
        </p:txBody>
      </p:sp>
      <p:pic>
        <p:nvPicPr>
          <p:cNvPr id="14344" name="7 Imagen" descr="Imagen107"/>
          <p:cNvPicPr>
            <a:picLocks noChangeAspect="1" noChangeArrowheads="1"/>
          </p:cNvPicPr>
          <p:nvPr/>
        </p:nvPicPr>
        <p:blipFill>
          <a:blip r:embed="rId5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2571750" y="5214938"/>
            <a:ext cx="2039938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4345" name="Line 7"/>
          <p:cNvSpPr>
            <a:spLocks noChangeShapeType="1"/>
          </p:cNvSpPr>
          <p:nvPr/>
        </p:nvSpPr>
        <p:spPr bwMode="auto">
          <a:xfrm flipH="1" flipV="1">
            <a:off x="3786188" y="6000750"/>
            <a:ext cx="1000125" cy="357188"/>
          </a:xfrm>
          <a:prstGeom prst="line">
            <a:avLst/>
          </a:prstGeom>
          <a:noFill/>
          <a:ln w="15875">
            <a:solidFill>
              <a:srgbClr val="C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MX"/>
          </a:p>
        </p:txBody>
      </p:sp>
      <p:sp>
        <p:nvSpPr>
          <p:cNvPr id="14346" name="Text Box 8"/>
          <p:cNvSpPr txBox="1">
            <a:spLocks noChangeArrowheads="1"/>
          </p:cNvSpPr>
          <p:nvPr/>
        </p:nvSpPr>
        <p:spPr bwMode="auto">
          <a:xfrm>
            <a:off x="4786313" y="6072188"/>
            <a:ext cx="2000250" cy="500062"/>
          </a:xfrm>
          <a:prstGeom prst="rect">
            <a:avLst/>
          </a:prstGeom>
          <a:solidFill>
            <a:srgbClr val="FFFFFF"/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es-MX" sz="1400">
                <a:latin typeface="Calibri" pitchFamily="34" charset="0"/>
              </a:rPr>
              <a:t>GLÁNDULA SUBMANDIBULAR</a:t>
            </a:r>
            <a:endParaRPr lang="es-MX" sz="1400"/>
          </a:p>
        </p:txBody>
      </p:sp>
      <p:sp>
        <p:nvSpPr>
          <p:cNvPr id="14347" name="10 Rectángulo"/>
          <p:cNvSpPr>
            <a:spLocks noChangeArrowheads="1"/>
          </p:cNvSpPr>
          <p:nvPr/>
        </p:nvSpPr>
        <p:spPr bwMode="auto">
          <a:xfrm>
            <a:off x="4071938" y="214313"/>
            <a:ext cx="4405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b="1"/>
              <a:t>Principales glándulas accesorias</a:t>
            </a:r>
            <a:endParaRPr lang="es-MX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2227</Words>
  <Application>Microsoft Office PowerPoint</Application>
  <PresentationFormat>Presentación en pantalla (4:3)</PresentationFormat>
  <Paragraphs>336</Paragraphs>
  <Slides>45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45</vt:i4>
      </vt:variant>
    </vt:vector>
  </HeadingPairs>
  <TitlesOfParts>
    <vt:vector size="47" baseType="lpstr">
      <vt:lpstr>Tema de Office</vt:lpstr>
      <vt:lpstr>Imagen de mapa de bits</vt:lpstr>
      <vt:lpstr>Presentación de PowerPoint</vt:lpstr>
      <vt:lpstr>Presentación de PowerPoint</vt:lpstr>
      <vt:lpstr>Presentación de PowerPoint</vt:lpstr>
      <vt:lpstr> El tubo digestivo se divide en dos: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INTESTINO DELGADO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Peritoneo</vt:lpstr>
      <vt:lpstr>Presentación de PowerPoint</vt:lpstr>
      <vt:lpstr>   PROCESOS DE LA FUNCIÓN DIGESTIVA:   </vt:lpstr>
      <vt:lpstr>Presentación de PowerPoint</vt:lpstr>
      <vt:lpstr>Presentación de PowerPoint</vt:lpstr>
      <vt:lpstr>Presentación de PowerPoint</vt:lpstr>
      <vt:lpstr>Contracción en el estómago distal y antro</vt:lpstr>
      <vt:lpstr>Presentación de PowerPoint</vt:lpstr>
      <vt:lpstr>6. Motilidad del intestino grueso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IX</dc:creator>
  <cp:lastModifiedBy>Rafael H</cp:lastModifiedBy>
  <cp:revision>4</cp:revision>
  <dcterms:created xsi:type="dcterms:W3CDTF">2009-08-31T19:17:29Z</dcterms:created>
  <dcterms:modified xsi:type="dcterms:W3CDTF">2011-10-14T04:48:09Z</dcterms:modified>
</cp:coreProperties>
</file>